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591" r:id="rId4"/>
    <p:sldId id="798" r:id="rId5"/>
    <p:sldId id="799" r:id="rId6"/>
    <p:sldId id="800" r:id="rId7"/>
    <p:sldId id="801" r:id="rId8"/>
    <p:sldId id="837" r:id="rId9"/>
    <p:sldId id="808" r:id="rId10"/>
    <p:sldId id="807" r:id="rId11"/>
    <p:sldId id="809" r:id="rId12"/>
    <p:sldId id="846" r:id="rId13"/>
    <p:sldId id="847" r:id="rId14"/>
    <p:sldId id="810" r:id="rId15"/>
    <p:sldId id="811" r:id="rId16"/>
    <p:sldId id="812" r:id="rId17"/>
    <p:sldId id="848" r:id="rId18"/>
    <p:sldId id="852" r:id="rId19"/>
    <p:sldId id="839" r:id="rId20"/>
    <p:sldId id="840" r:id="rId21"/>
    <p:sldId id="841" r:id="rId22"/>
    <p:sldId id="850" r:id="rId23"/>
    <p:sldId id="843" r:id="rId24"/>
    <p:sldId id="844" r:id="rId25"/>
    <p:sldId id="279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ry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1D2FE"/>
    <a:srgbClr val="E7E7E8"/>
    <a:srgbClr val="F4F4F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60672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 userDrawn="1"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OI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60672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 userDrawn="1"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OI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60672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 userDrawn="1"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OI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60672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 userDrawn="1"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OI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30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60672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 userDrawn="1"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OI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38.png"/><Relationship Id="rId4" Type="http://schemas.openxmlformats.org/officeDocument/2006/relationships/image" Target="../media/image70.png"/><Relationship Id="rId3" Type="http://schemas.openxmlformats.org/officeDocument/2006/relationships/image" Target="../media/image8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83.png"/><Relationship Id="rId22" Type="http://schemas.openxmlformats.org/officeDocument/2006/relationships/image" Target="../media/image82.png"/><Relationship Id="rId21" Type="http://schemas.openxmlformats.org/officeDocument/2006/relationships/image" Target="../media/image81.png"/><Relationship Id="rId20" Type="http://schemas.openxmlformats.org/officeDocument/2006/relationships/image" Target="../media/image16.png"/><Relationship Id="rId2" Type="http://schemas.openxmlformats.org/officeDocument/2006/relationships/image" Target="../media/image69.png"/><Relationship Id="rId19" Type="http://schemas.openxmlformats.org/officeDocument/2006/relationships/image" Target="../media/image15.png"/><Relationship Id="rId18" Type="http://schemas.openxmlformats.org/officeDocument/2006/relationships/image" Target="../media/image43.png"/><Relationship Id="rId17" Type="http://schemas.openxmlformats.org/officeDocument/2006/relationships/image" Target="../media/image42.png"/><Relationship Id="rId16" Type="http://schemas.openxmlformats.org/officeDocument/2006/relationships/image" Target="../media/image14.png"/><Relationship Id="rId15" Type="http://schemas.openxmlformats.org/officeDocument/2006/relationships/image" Target="../media/image80.png"/><Relationship Id="rId14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1.wmf"/><Relationship Id="rId1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43.png"/><Relationship Id="rId37" Type="http://schemas.openxmlformats.org/officeDocument/2006/relationships/image" Target="../media/image42.png"/><Relationship Id="rId36" Type="http://schemas.openxmlformats.org/officeDocument/2006/relationships/image" Target="../media/image41.png"/><Relationship Id="rId35" Type="http://schemas.openxmlformats.org/officeDocument/2006/relationships/image" Target="../media/image40.png"/><Relationship Id="rId34" Type="http://schemas.openxmlformats.org/officeDocument/2006/relationships/image" Target="../media/image39.png"/><Relationship Id="rId33" Type="http://schemas.openxmlformats.org/officeDocument/2006/relationships/image" Target="../media/image38.png"/><Relationship Id="rId32" Type="http://schemas.openxmlformats.org/officeDocument/2006/relationships/image" Target="../media/image37.png"/><Relationship Id="rId31" Type="http://schemas.openxmlformats.org/officeDocument/2006/relationships/image" Target="../media/image36.png"/><Relationship Id="rId30" Type="http://schemas.openxmlformats.org/officeDocument/2006/relationships/image" Target="../media/image35.png"/><Relationship Id="rId3" Type="http://schemas.openxmlformats.org/officeDocument/2006/relationships/image" Target="../media/image8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7406" t="2870" r="24275"/>
          <a:stretch>
            <a:fillRect/>
          </a:stretch>
        </p:blipFill>
        <p:spPr>
          <a:xfrm>
            <a:off x="6311900" y="359410"/>
            <a:ext cx="5880100" cy="5909945"/>
          </a:xfrm>
          <a:prstGeom prst="rect">
            <a:avLst/>
          </a:prstGeom>
        </p:spPr>
      </p:pic>
      <p:pic>
        <p:nvPicPr>
          <p:cNvPr id="2" name="Immediate Music - Electric Romeo (电音罗密欧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51621" y="5105855"/>
            <a:ext cx="541449" cy="541449"/>
          </a:xfrm>
          <a:prstGeom prst="rect">
            <a:avLst/>
          </a:prstGeom>
        </p:spPr>
      </p:pic>
      <p:sp>
        <p:nvSpPr>
          <p:cNvPr id="28" name="任意多边形 27"/>
          <p:cNvSpPr/>
          <p:nvPr/>
        </p:nvSpPr>
        <p:spPr>
          <a:xfrm>
            <a:off x="0" y="5892799"/>
            <a:ext cx="12192000" cy="965201"/>
          </a:xfrm>
          <a:custGeom>
            <a:avLst/>
            <a:gdLst>
              <a:gd name="connsiteX0" fmla="*/ 10231360 w 10231360"/>
              <a:gd name="connsiteY0" fmla="*/ 0 h 902627"/>
              <a:gd name="connsiteX1" fmla="*/ 10231360 w 10231360"/>
              <a:gd name="connsiteY1" fmla="*/ 902627 h 902627"/>
              <a:gd name="connsiteX2" fmla="*/ 0 w 10231360"/>
              <a:gd name="connsiteY2" fmla="*/ 902627 h 902627"/>
              <a:gd name="connsiteX3" fmla="*/ 0 w 10231360"/>
              <a:gd name="connsiteY3" fmla="*/ 458936 h 902627"/>
              <a:gd name="connsiteX4" fmla="*/ 401188 w 10231360"/>
              <a:gd name="connsiteY4" fmla="*/ 411519 h 902627"/>
              <a:gd name="connsiteX5" fmla="*/ 9532071 w 10231360"/>
              <a:gd name="connsiteY5" fmla="*/ 2711 h 902627"/>
              <a:gd name="connsiteX0-1" fmla="*/ 10231360 w 10231360"/>
              <a:gd name="connsiteY0-2" fmla="*/ 0 h 902627"/>
              <a:gd name="connsiteX1-3" fmla="*/ 10231360 w 10231360"/>
              <a:gd name="connsiteY1-4" fmla="*/ 902627 h 902627"/>
              <a:gd name="connsiteX2-5" fmla="*/ 0 w 10231360"/>
              <a:gd name="connsiteY2-6" fmla="*/ 902627 h 902627"/>
              <a:gd name="connsiteX3-7" fmla="*/ 25400 w 10231360"/>
              <a:gd name="connsiteY3-8" fmla="*/ 865336 h 902627"/>
              <a:gd name="connsiteX4-9" fmla="*/ 401188 w 10231360"/>
              <a:gd name="connsiteY4-10" fmla="*/ 411519 h 902627"/>
              <a:gd name="connsiteX5-11" fmla="*/ 9532071 w 10231360"/>
              <a:gd name="connsiteY5-12" fmla="*/ 2711 h 902627"/>
              <a:gd name="connsiteX6" fmla="*/ 10231360 w 10231360"/>
              <a:gd name="connsiteY6" fmla="*/ 0 h 902627"/>
              <a:gd name="connsiteX0-13" fmla="*/ 10231360 w 10231360"/>
              <a:gd name="connsiteY0-14" fmla="*/ 0 h 902627"/>
              <a:gd name="connsiteX1-15" fmla="*/ 10231360 w 10231360"/>
              <a:gd name="connsiteY1-16" fmla="*/ 902627 h 902627"/>
              <a:gd name="connsiteX2-17" fmla="*/ 0 w 10231360"/>
              <a:gd name="connsiteY2-18" fmla="*/ 902627 h 902627"/>
              <a:gd name="connsiteX3-19" fmla="*/ 25400 w 10231360"/>
              <a:gd name="connsiteY3-20" fmla="*/ 865336 h 902627"/>
              <a:gd name="connsiteX4-21" fmla="*/ 401188 w 10231360"/>
              <a:gd name="connsiteY4-22" fmla="*/ 411519 h 902627"/>
              <a:gd name="connsiteX5-23" fmla="*/ 9532071 w 10231360"/>
              <a:gd name="connsiteY5-24" fmla="*/ 2711 h 902627"/>
              <a:gd name="connsiteX6-25" fmla="*/ 10231360 w 10231360"/>
              <a:gd name="connsiteY6-26" fmla="*/ 0 h 902627"/>
              <a:gd name="connsiteX0-27" fmla="*/ 10231360 w 10231360"/>
              <a:gd name="connsiteY0-28" fmla="*/ 0 h 902627"/>
              <a:gd name="connsiteX1-29" fmla="*/ 10231360 w 10231360"/>
              <a:gd name="connsiteY1-30" fmla="*/ 902627 h 902627"/>
              <a:gd name="connsiteX2-31" fmla="*/ 0 w 10231360"/>
              <a:gd name="connsiteY2-32" fmla="*/ 902627 h 902627"/>
              <a:gd name="connsiteX3-33" fmla="*/ 25400 w 10231360"/>
              <a:gd name="connsiteY3-34" fmla="*/ 865336 h 902627"/>
              <a:gd name="connsiteX4-35" fmla="*/ 477388 w 10231360"/>
              <a:gd name="connsiteY4-36" fmla="*/ 525819 h 902627"/>
              <a:gd name="connsiteX5-37" fmla="*/ 9532071 w 10231360"/>
              <a:gd name="connsiteY5-38" fmla="*/ 2711 h 902627"/>
              <a:gd name="connsiteX6-39" fmla="*/ 10231360 w 10231360"/>
              <a:gd name="connsiteY6-40" fmla="*/ 0 h 902627"/>
              <a:gd name="connsiteX0-41" fmla="*/ 10231360 w 10231360"/>
              <a:gd name="connsiteY0-42" fmla="*/ 0 h 902627"/>
              <a:gd name="connsiteX1-43" fmla="*/ 10231360 w 10231360"/>
              <a:gd name="connsiteY1-44" fmla="*/ 902627 h 902627"/>
              <a:gd name="connsiteX2-45" fmla="*/ 0 w 10231360"/>
              <a:gd name="connsiteY2-46" fmla="*/ 902627 h 902627"/>
              <a:gd name="connsiteX3-47" fmla="*/ 25400 w 10231360"/>
              <a:gd name="connsiteY3-48" fmla="*/ 865336 h 902627"/>
              <a:gd name="connsiteX4-49" fmla="*/ 477388 w 10231360"/>
              <a:gd name="connsiteY4-50" fmla="*/ 525819 h 902627"/>
              <a:gd name="connsiteX5-51" fmla="*/ 9532071 w 10231360"/>
              <a:gd name="connsiteY5-52" fmla="*/ 2711 h 902627"/>
              <a:gd name="connsiteX6-53" fmla="*/ 10231360 w 10231360"/>
              <a:gd name="connsiteY6-54" fmla="*/ 0 h 902627"/>
              <a:gd name="connsiteX0-55" fmla="*/ 10231360 w 10231360"/>
              <a:gd name="connsiteY0-56" fmla="*/ 0 h 902627"/>
              <a:gd name="connsiteX1-57" fmla="*/ 10231360 w 10231360"/>
              <a:gd name="connsiteY1-58" fmla="*/ 902627 h 902627"/>
              <a:gd name="connsiteX2-59" fmla="*/ 0 w 10231360"/>
              <a:gd name="connsiteY2-60" fmla="*/ 902627 h 902627"/>
              <a:gd name="connsiteX3-61" fmla="*/ 25400 w 10231360"/>
              <a:gd name="connsiteY3-62" fmla="*/ 865336 h 902627"/>
              <a:gd name="connsiteX4-63" fmla="*/ 553588 w 10231360"/>
              <a:gd name="connsiteY4-64" fmla="*/ 576619 h 902627"/>
              <a:gd name="connsiteX5-65" fmla="*/ 9532071 w 10231360"/>
              <a:gd name="connsiteY5-66" fmla="*/ 2711 h 902627"/>
              <a:gd name="connsiteX6-67" fmla="*/ 10231360 w 10231360"/>
              <a:gd name="connsiteY6-68" fmla="*/ 0 h 902627"/>
              <a:gd name="connsiteX0-69" fmla="*/ 10231360 w 10231360"/>
              <a:gd name="connsiteY0-70" fmla="*/ 0 h 902627"/>
              <a:gd name="connsiteX1-71" fmla="*/ 10231360 w 10231360"/>
              <a:gd name="connsiteY1-72" fmla="*/ 902627 h 902627"/>
              <a:gd name="connsiteX2-73" fmla="*/ 0 w 10231360"/>
              <a:gd name="connsiteY2-74" fmla="*/ 902627 h 902627"/>
              <a:gd name="connsiteX3-75" fmla="*/ 25400 w 10231360"/>
              <a:gd name="connsiteY3-76" fmla="*/ 865336 h 902627"/>
              <a:gd name="connsiteX4-77" fmla="*/ 553588 w 10231360"/>
              <a:gd name="connsiteY4-78" fmla="*/ 576619 h 902627"/>
              <a:gd name="connsiteX5-79" fmla="*/ 9532071 w 10231360"/>
              <a:gd name="connsiteY5-80" fmla="*/ 2711 h 902627"/>
              <a:gd name="connsiteX6-81" fmla="*/ 10231360 w 10231360"/>
              <a:gd name="connsiteY6-82" fmla="*/ 0 h 902627"/>
              <a:gd name="connsiteX0-83" fmla="*/ 10231360 w 10231360"/>
              <a:gd name="connsiteY0-84" fmla="*/ 0 h 902627"/>
              <a:gd name="connsiteX1-85" fmla="*/ 10231360 w 10231360"/>
              <a:gd name="connsiteY1-86" fmla="*/ 902627 h 902627"/>
              <a:gd name="connsiteX2-87" fmla="*/ 0 w 10231360"/>
              <a:gd name="connsiteY2-88" fmla="*/ 902627 h 902627"/>
              <a:gd name="connsiteX3-89" fmla="*/ 25400 w 10231360"/>
              <a:gd name="connsiteY3-90" fmla="*/ 865336 h 902627"/>
              <a:gd name="connsiteX4-91" fmla="*/ 553588 w 10231360"/>
              <a:gd name="connsiteY4-92" fmla="*/ 576619 h 902627"/>
              <a:gd name="connsiteX5-93" fmla="*/ 9532071 w 10231360"/>
              <a:gd name="connsiteY5-94" fmla="*/ 2711 h 902627"/>
              <a:gd name="connsiteX6-95" fmla="*/ 10231360 w 10231360"/>
              <a:gd name="connsiteY6-96" fmla="*/ 0 h 902627"/>
              <a:gd name="connsiteX0-97" fmla="*/ 10231360 w 10231360"/>
              <a:gd name="connsiteY0-98" fmla="*/ 0 h 902627"/>
              <a:gd name="connsiteX1-99" fmla="*/ 10231360 w 10231360"/>
              <a:gd name="connsiteY1-100" fmla="*/ 902627 h 902627"/>
              <a:gd name="connsiteX2-101" fmla="*/ 0 w 10231360"/>
              <a:gd name="connsiteY2-102" fmla="*/ 902627 h 902627"/>
              <a:gd name="connsiteX3-103" fmla="*/ 25400 w 10231360"/>
              <a:gd name="connsiteY3-104" fmla="*/ 865336 h 902627"/>
              <a:gd name="connsiteX4-105" fmla="*/ 553588 w 10231360"/>
              <a:gd name="connsiteY4-106" fmla="*/ 576619 h 902627"/>
              <a:gd name="connsiteX5-107" fmla="*/ 9532071 w 10231360"/>
              <a:gd name="connsiteY5-108" fmla="*/ 2711 h 902627"/>
              <a:gd name="connsiteX6-109" fmla="*/ 10231360 w 10231360"/>
              <a:gd name="connsiteY6-110" fmla="*/ 0 h 902627"/>
              <a:gd name="connsiteX0-111" fmla="*/ 10231360 w 10231360"/>
              <a:gd name="connsiteY0-112" fmla="*/ 0 h 902627"/>
              <a:gd name="connsiteX1-113" fmla="*/ 10231360 w 10231360"/>
              <a:gd name="connsiteY1-114" fmla="*/ 902627 h 902627"/>
              <a:gd name="connsiteX2-115" fmla="*/ 0 w 10231360"/>
              <a:gd name="connsiteY2-116" fmla="*/ 902627 h 902627"/>
              <a:gd name="connsiteX3-117" fmla="*/ 25400 w 10231360"/>
              <a:gd name="connsiteY3-118" fmla="*/ 865336 h 902627"/>
              <a:gd name="connsiteX4-119" fmla="*/ 553588 w 10231360"/>
              <a:gd name="connsiteY4-120" fmla="*/ 576619 h 902627"/>
              <a:gd name="connsiteX5-121" fmla="*/ 9532071 w 10231360"/>
              <a:gd name="connsiteY5-122" fmla="*/ 2711 h 902627"/>
              <a:gd name="connsiteX6-123" fmla="*/ 10231360 w 10231360"/>
              <a:gd name="connsiteY6-124" fmla="*/ 0 h 902627"/>
              <a:gd name="connsiteX0-125" fmla="*/ 10231360 w 10231360"/>
              <a:gd name="connsiteY0-126" fmla="*/ 19372 h 921999"/>
              <a:gd name="connsiteX1-127" fmla="*/ 10231360 w 10231360"/>
              <a:gd name="connsiteY1-128" fmla="*/ 921999 h 921999"/>
              <a:gd name="connsiteX2-129" fmla="*/ 0 w 10231360"/>
              <a:gd name="connsiteY2-130" fmla="*/ 921999 h 921999"/>
              <a:gd name="connsiteX3-131" fmla="*/ 25400 w 10231360"/>
              <a:gd name="connsiteY3-132" fmla="*/ 884708 h 921999"/>
              <a:gd name="connsiteX4-133" fmla="*/ 553588 w 10231360"/>
              <a:gd name="connsiteY4-134" fmla="*/ 595991 h 921999"/>
              <a:gd name="connsiteX5-135" fmla="*/ 9532071 w 10231360"/>
              <a:gd name="connsiteY5-136" fmla="*/ 22083 h 921999"/>
              <a:gd name="connsiteX6-137" fmla="*/ 10231360 w 10231360"/>
              <a:gd name="connsiteY6-138" fmla="*/ 19372 h 921999"/>
              <a:gd name="connsiteX0-139" fmla="*/ 10231360 w 10231360"/>
              <a:gd name="connsiteY0-140" fmla="*/ 23603 h 926230"/>
              <a:gd name="connsiteX1-141" fmla="*/ 10231360 w 10231360"/>
              <a:gd name="connsiteY1-142" fmla="*/ 926230 h 926230"/>
              <a:gd name="connsiteX2-143" fmla="*/ 0 w 10231360"/>
              <a:gd name="connsiteY2-144" fmla="*/ 926230 h 926230"/>
              <a:gd name="connsiteX3-145" fmla="*/ 25400 w 10231360"/>
              <a:gd name="connsiteY3-146" fmla="*/ 888939 h 926230"/>
              <a:gd name="connsiteX4-147" fmla="*/ 553588 w 10231360"/>
              <a:gd name="connsiteY4-148" fmla="*/ 600222 h 926230"/>
              <a:gd name="connsiteX5-149" fmla="*/ 9532071 w 10231360"/>
              <a:gd name="connsiteY5-150" fmla="*/ 26314 h 926230"/>
              <a:gd name="connsiteX6-151" fmla="*/ 10231360 w 10231360"/>
              <a:gd name="connsiteY6-152" fmla="*/ 23603 h 926230"/>
              <a:gd name="connsiteX0-153" fmla="*/ 10231360 w 10231360"/>
              <a:gd name="connsiteY0-154" fmla="*/ 0 h 902627"/>
              <a:gd name="connsiteX1-155" fmla="*/ 10231360 w 10231360"/>
              <a:gd name="connsiteY1-156" fmla="*/ 902627 h 902627"/>
              <a:gd name="connsiteX2-157" fmla="*/ 0 w 10231360"/>
              <a:gd name="connsiteY2-158" fmla="*/ 902627 h 902627"/>
              <a:gd name="connsiteX3-159" fmla="*/ 25400 w 10231360"/>
              <a:gd name="connsiteY3-160" fmla="*/ 865336 h 902627"/>
              <a:gd name="connsiteX4-161" fmla="*/ 553588 w 10231360"/>
              <a:gd name="connsiteY4-162" fmla="*/ 576619 h 902627"/>
              <a:gd name="connsiteX5-163" fmla="*/ 9532071 w 10231360"/>
              <a:gd name="connsiteY5-164" fmla="*/ 2711 h 902627"/>
              <a:gd name="connsiteX6-165" fmla="*/ 10231360 w 10231360"/>
              <a:gd name="connsiteY6-166" fmla="*/ 0 h 902627"/>
              <a:gd name="connsiteX0-167" fmla="*/ 10240885 w 10240885"/>
              <a:gd name="connsiteY0-168" fmla="*/ 0 h 969302"/>
              <a:gd name="connsiteX1-169" fmla="*/ 10231360 w 10240885"/>
              <a:gd name="connsiteY1-170" fmla="*/ 969302 h 969302"/>
              <a:gd name="connsiteX2-171" fmla="*/ 0 w 10240885"/>
              <a:gd name="connsiteY2-172" fmla="*/ 969302 h 969302"/>
              <a:gd name="connsiteX3-173" fmla="*/ 25400 w 10240885"/>
              <a:gd name="connsiteY3-174" fmla="*/ 932011 h 969302"/>
              <a:gd name="connsiteX4-175" fmla="*/ 553588 w 10240885"/>
              <a:gd name="connsiteY4-176" fmla="*/ 643294 h 969302"/>
              <a:gd name="connsiteX5-177" fmla="*/ 9532071 w 10240885"/>
              <a:gd name="connsiteY5-178" fmla="*/ 69386 h 969302"/>
              <a:gd name="connsiteX6-179" fmla="*/ 10240885 w 10240885"/>
              <a:gd name="connsiteY6-180" fmla="*/ 0 h 969302"/>
              <a:gd name="connsiteX0-181" fmla="*/ 10240885 w 10240885"/>
              <a:gd name="connsiteY0-182" fmla="*/ 6814 h 976116"/>
              <a:gd name="connsiteX1-183" fmla="*/ 10231360 w 10240885"/>
              <a:gd name="connsiteY1-184" fmla="*/ 976116 h 976116"/>
              <a:gd name="connsiteX2-185" fmla="*/ 0 w 10240885"/>
              <a:gd name="connsiteY2-186" fmla="*/ 976116 h 976116"/>
              <a:gd name="connsiteX3-187" fmla="*/ 25400 w 10240885"/>
              <a:gd name="connsiteY3-188" fmla="*/ 938825 h 976116"/>
              <a:gd name="connsiteX4-189" fmla="*/ 553588 w 10240885"/>
              <a:gd name="connsiteY4-190" fmla="*/ 650108 h 976116"/>
              <a:gd name="connsiteX5-191" fmla="*/ 9541596 w 10240885"/>
              <a:gd name="connsiteY5-192" fmla="*/ 0 h 976116"/>
              <a:gd name="connsiteX6-193" fmla="*/ 10240885 w 10240885"/>
              <a:gd name="connsiteY6-194" fmla="*/ 6814 h 976116"/>
              <a:gd name="connsiteX0-195" fmla="*/ 10240885 w 10240885"/>
              <a:gd name="connsiteY0-196" fmla="*/ 6814 h 976116"/>
              <a:gd name="connsiteX1-197" fmla="*/ 10231360 w 10240885"/>
              <a:gd name="connsiteY1-198" fmla="*/ 976116 h 976116"/>
              <a:gd name="connsiteX2-199" fmla="*/ 0 w 10240885"/>
              <a:gd name="connsiteY2-200" fmla="*/ 976116 h 976116"/>
              <a:gd name="connsiteX3-201" fmla="*/ 25400 w 10240885"/>
              <a:gd name="connsiteY3-202" fmla="*/ 938825 h 976116"/>
              <a:gd name="connsiteX4-203" fmla="*/ 553588 w 10240885"/>
              <a:gd name="connsiteY4-204" fmla="*/ 650108 h 976116"/>
              <a:gd name="connsiteX5-205" fmla="*/ 9541596 w 10240885"/>
              <a:gd name="connsiteY5-206" fmla="*/ 0 h 976116"/>
              <a:gd name="connsiteX6-207" fmla="*/ 10240885 w 10240885"/>
              <a:gd name="connsiteY6-208" fmla="*/ 6814 h 976116"/>
              <a:gd name="connsiteX0-209" fmla="*/ 10240885 w 10240885"/>
              <a:gd name="connsiteY0-210" fmla="*/ 6814 h 976116"/>
              <a:gd name="connsiteX1-211" fmla="*/ 10231360 w 10240885"/>
              <a:gd name="connsiteY1-212" fmla="*/ 976116 h 976116"/>
              <a:gd name="connsiteX2-213" fmla="*/ 0 w 10240885"/>
              <a:gd name="connsiteY2-214" fmla="*/ 976116 h 976116"/>
              <a:gd name="connsiteX3-215" fmla="*/ 25400 w 10240885"/>
              <a:gd name="connsiteY3-216" fmla="*/ 938825 h 976116"/>
              <a:gd name="connsiteX4-217" fmla="*/ 553588 w 10240885"/>
              <a:gd name="connsiteY4-218" fmla="*/ 650108 h 976116"/>
              <a:gd name="connsiteX5-219" fmla="*/ 9541596 w 10240885"/>
              <a:gd name="connsiteY5-220" fmla="*/ 0 h 976116"/>
              <a:gd name="connsiteX6-221" fmla="*/ 10240885 w 10240885"/>
              <a:gd name="connsiteY6-222" fmla="*/ 6814 h 976116"/>
              <a:gd name="connsiteX0-223" fmla="*/ 10240885 w 10240885"/>
              <a:gd name="connsiteY0-224" fmla="*/ 6814 h 976116"/>
              <a:gd name="connsiteX1-225" fmla="*/ 10231360 w 10240885"/>
              <a:gd name="connsiteY1-226" fmla="*/ 976116 h 976116"/>
              <a:gd name="connsiteX2-227" fmla="*/ 0 w 10240885"/>
              <a:gd name="connsiteY2-228" fmla="*/ 976116 h 976116"/>
              <a:gd name="connsiteX3-229" fmla="*/ 25400 w 10240885"/>
              <a:gd name="connsiteY3-230" fmla="*/ 938825 h 976116"/>
              <a:gd name="connsiteX4-231" fmla="*/ 553588 w 10240885"/>
              <a:gd name="connsiteY4-232" fmla="*/ 650108 h 976116"/>
              <a:gd name="connsiteX5-233" fmla="*/ 9541596 w 10240885"/>
              <a:gd name="connsiteY5-234" fmla="*/ 0 h 976116"/>
              <a:gd name="connsiteX6-235" fmla="*/ 10240885 w 10240885"/>
              <a:gd name="connsiteY6-236" fmla="*/ 6814 h 976116"/>
              <a:gd name="connsiteX0-237" fmla="*/ 10240885 w 10240885"/>
              <a:gd name="connsiteY0-238" fmla="*/ 6814 h 976116"/>
              <a:gd name="connsiteX1-239" fmla="*/ 10231360 w 10240885"/>
              <a:gd name="connsiteY1-240" fmla="*/ 976116 h 976116"/>
              <a:gd name="connsiteX2-241" fmla="*/ 0 w 10240885"/>
              <a:gd name="connsiteY2-242" fmla="*/ 976116 h 976116"/>
              <a:gd name="connsiteX3-243" fmla="*/ 25400 w 10240885"/>
              <a:gd name="connsiteY3-244" fmla="*/ 938825 h 976116"/>
              <a:gd name="connsiteX4-245" fmla="*/ 553588 w 10240885"/>
              <a:gd name="connsiteY4-246" fmla="*/ 650108 h 976116"/>
              <a:gd name="connsiteX5-247" fmla="*/ 9541596 w 10240885"/>
              <a:gd name="connsiteY5-248" fmla="*/ 0 h 976116"/>
              <a:gd name="connsiteX6-249" fmla="*/ 10240885 w 10240885"/>
              <a:gd name="connsiteY6-250" fmla="*/ 6814 h 976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240885" h="976116">
                <a:moveTo>
                  <a:pt x="10240885" y="6814"/>
                </a:moveTo>
                <a:lnTo>
                  <a:pt x="10231360" y="976116"/>
                </a:lnTo>
                <a:lnTo>
                  <a:pt x="0" y="976116"/>
                </a:lnTo>
                <a:lnTo>
                  <a:pt x="25400" y="938825"/>
                </a:lnTo>
                <a:cubicBezTo>
                  <a:pt x="165479" y="827769"/>
                  <a:pt x="311909" y="716714"/>
                  <a:pt x="553588" y="650108"/>
                </a:cubicBezTo>
                <a:cubicBezTo>
                  <a:pt x="2924822" y="-19185"/>
                  <a:pt x="5922313" y="29360"/>
                  <a:pt x="9541596" y="0"/>
                </a:cubicBezTo>
                <a:cubicBezTo>
                  <a:pt x="9784217" y="8621"/>
                  <a:pt x="10007789" y="7718"/>
                  <a:pt x="10240885" y="681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0396" y="5952076"/>
            <a:ext cx="12151604" cy="905924"/>
          </a:xfrm>
          <a:custGeom>
            <a:avLst/>
            <a:gdLst>
              <a:gd name="connsiteX0" fmla="*/ 12151604 w 12151604"/>
              <a:gd name="connsiteY0" fmla="*/ 0 h 905924"/>
              <a:gd name="connsiteX1" fmla="*/ 12151604 w 12151604"/>
              <a:gd name="connsiteY1" fmla="*/ 905924 h 905924"/>
              <a:gd name="connsiteX2" fmla="*/ 0 w 12151604"/>
              <a:gd name="connsiteY2" fmla="*/ 905924 h 905924"/>
              <a:gd name="connsiteX3" fmla="*/ 25698 w 12151604"/>
              <a:gd name="connsiteY3" fmla="*/ 879978 h 905924"/>
              <a:gd name="connsiteX4" fmla="*/ 11452315 w 12151604"/>
              <a:gd name="connsiteY4" fmla="*/ 2711 h 90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1604" h="905924">
                <a:moveTo>
                  <a:pt x="12151604" y="0"/>
                </a:moveTo>
                <a:lnTo>
                  <a:pt x="12151604" y="905924"/>
                </a:lnTo>
                <a:lnTo>
                  <a:pt x="0" y="905924"/>
                </a:lnTo>
                <a:lnTo>
                  <a:pt x="25698" y="879978"/>
                </a:lnTo>
                <a:cubicBezTo>
                  <a:pt x="637563" y="417420"/>
                  <a:pt x="5427383" y="49686"/>
                  <a:pt x="11452315" y="271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8175" y="2813050"/>
            <a:ext cx="6785610" cy="70675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LAB10 SVM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3875" y="1346611"/>
            <a:ext cx="751459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7200" u="sng" spc="-125" dirty="0">
                <a:solidFill>
                  <a:srgbClr val="252525"/>
                </a:solidFill>
                <a:uFill>
                  <a:solidFill>
                    <a:srgbClr val="7E7E7E"/>
                  </a:solidFill>
                </a:uFill>
                <a:latin typeface="Calibri Light" panose="020F0302020204030204"/>
                <a:cs typeface="Calibri Light" panose="020F0302020204030204"/>
                <a:sym typeface="+mn-ea"/>
              </a:rPr>
              <a:t>MACHINE LEARNING</a:t>
            </a:r>
            <a:endParaRPr lang="en-US" altLang="zh-CN" sz="7200" b="1" u="sng" spc="-125" dirty="0">
              <a:solidFill>
                <a:srgbClr val="252525"/>
              </a:solidFill>
              <a:uFill>
                <a:solidFill>
                  <a:srgbClr val="7E7E7E"/>
                </a:solidFill>
              </a:uFill>
              <a:latin typeface="Calibri Light" panose="020F0302020204030204"/>
              <a:ea typeface="微软雅黑" panose="020B0503020204020204" pitchFamily="34" charset="-122"/>
              <a:cs typeface="Calibri Light" panose="020F0302020204030204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6805" y="3627120"/>
            <a:ext cx="349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贾艳红  </a:t>
            </a:r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Jana</a:t>
            </a:r>
            <a:endParaRPr lang="en-US" altLang="zh-CN" sz="1800" b="1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</a:endParaRPr>
          </a:p>
          <a:p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Email:jiayh@mail.sustech.edu.cn</a:t>
            </a:r>
            <a:endParaRPr lang="zh-CN" altLang="en-US" sz="1800" b="1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random/>
      </p:transition>
    </mc:Choice>
    <mc:Fallback>
      <p:transition advClick="0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 animBg="1"/>
      <p:bldP spid="25" grpId="0" animBg="1"/>
      <p:bldP spid="8" grpId="0" bldLvl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22555"/>
            <a:ext cx="6200140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SVM –</a:t>
            </a:r>
            <a:r>
              <a:rPr sz="4000" spc="-9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Optimization</a:t>
            </a:r>
            <a:endParaRPr sz="4000">
              <a:cs typeface="+mj-lt"/>
            </a:endParaRPr>
          </a:p>
        </p:txBody>
      </p:sp>
      <p:graphicFrame>
        <p:nvGraphicFramePr>
          <p:cNvPr id="21" name="对象 20"/>
          <p:cNvGraphicFramePr/>
          <p:nvPr/>
        </p:nvGraphicFramePr>
        <p:xfrm>
          <a:off x="3031490" y="1658620"/>
          <a:ext cx="3837940" cy="124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6830695" imgH="1242060" progId="Equation.DSMT4">
                  <p:embed/>
                </p:oleObj>
              </mc:Choice>
              <mc:Fallback>
                <p:oleObj name="" r:id="rId1" imgW="6830695" imgH="124206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1490" y="1658620"/>
                        <a:ext cx="3837940" cy="1240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3374390"/>
            <a:ext cx="3223260" cy="5969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795" y="3971290"/>
            <a:ext cx="6891020" cy="12865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" y="5615940"/>
            <a:ext cx="10020935" cy="11734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" y="1089660"/>
            <a:ext cx="10177780" cy="56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22555"/>
            <a:ext cx="10270490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95" dirty="0">
                <a:solidFill>
                  <a:srgbClr val="000000"/>
                </a:solidFill>
                <a:cs typeface="+mj-lt"/>
              </a:rPr>
              <a:t>The Optimization Problem Solution</a:t>
            </a:r>
            <a:endParaRPr lang="en-US" sz="4000" spc="-95" dirty="0">
              <a:solidFill>
                <a:srgbClr val="000000"/>
              </a:solidFill>
              <a:cs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984250"/>
            <a:ext cx="6891020" cy="1286510"/>
          </a:xfrm>
          <a:prstGeom prst="rect">
            <a:avLst/>
          </a:prstGeom>
        </p:spPr>
      </p:pic>
      <p:sp>
        <p:nvSpPr>
          <p:cNvPr id="306181" name="矩形 306180"/>
          <p:cNvSpPr/>
          <p:nvPr/>
        </p:nvSpPr>
        <p:spPr>
          <a:xfrm>
            <a:off x="266065" y="2333625"/>
            <a:ext cx="11262360" cy="7816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buFont typeface="Wingdings" panose="05000000000000000000" charset="0"/>
              <a:buChar char="Ø"/>
            </a:pPr>
            <a:r>
              <a:rPr lang="en-US" altLang="zh-CN" sz="2000" b="1"/>
              <a:t>The solution involves constructing a </a:t>
            </a:r>
            <a:r>
              <a:rPr lang="en-US" altLang="zh-CN" sz="2000" b="1" i="1"/>
              <a:t>dual problem </a:t>
            </a:r>
            <a:r>
              <a:rPr lang="en-US" altLang="zh-CN" sz="2000" b="1"/>
              <a:t>where a </a:t>
            </a:r>
            <a:r>
              <a:rPr lang="en-US" altLang="zh-CN" sz="2000" b="1" i="1"/>
              <a:t>Lagrange multiplier</a:t>
            </a:r>
            <a:r>
              <a:rPr lang="en-US" altLang="zh-CN" sz="2000" b="1"/>
              <a:t> </a:t>
            </a:r>
            <a:r>
              <a:rPr lang="el-GR" altLang="zh-CN" sz="2000" b="1" i="1">
                <a:cs typeface="Times New Roman" panose="02020603050405020304" charset="0"/>
              </a:rPr>
              <a:t>α</a:t>
            </a:r>
            <a:r>
              <a:rPr lang="en-US" altLang="zh-CN" sz="2000" b="1" i="1" baseline="-25000">
                <a:cs typeface="Times New Roman" panose="02020603050405020304" charset="0"/>
              </a:rPr>
              <a:t>i </a:t>
            </a:r>
            <a:r>
              <a:rPr lang="en-US" altLang="zh-CN" sz="2000" b="1">
                <a:cs typeface="Times New Roman" panose="02020603050405020304" charset="0"/>
              </a:rPr>
              <a:t>is associated with every constraint in the primary problem</a:t>
            </a:r>
            <a:r>
              <a:rPr lang="en-US" altLang="zh-CN" sz="2000" b="1"/>
              <a:t>:</a:t>
            </a:r>
            <a:endParaRPr lang="en-US" altLang="zh-CN" sz="2000" b="1"/>
          </a:p>
        </p:txBody>
      </p:sp>
      <p:sp>
        <p:nvSpPr>
          <p:cNvPr id="306183" name="文本框 306182"/>
          <p:cNvSpPr txBox="1"/>
          <p:nvPr/>
        </p:nvSpPr>
        <p:spPr>
          <a:xfrm>
            <a:off x="1344930" y="3115310"/>
            <a:ext cx="7239000" cy="1457325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000">
                <a:latin typeface="Times New Roman" panose="02020603050405020304" charset="0"/>
              </a:rPr>
              <a:t>Find 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000" i="1">
                <a:latin typeface="Times New Roman" panose="02020603050405020304" charset="0"/>
                <a:ea typeface="Times New Roman" panose="02020603050405020304" charset="0"/>
              </a:rPr>
              <a:t>…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>
                <a:latin typeface="Times New Roman" panose="02020603050405020304" charset="0"/>
              </a:rPr>
              <a:t>such that</a:t>
            </a:r>
            <a:endParaRPr lang="en-US" altLang="zh-CN" sz="2000">
              <a:latin typeface="Times New Roman" panose="02020603050405020304" charset="0"/>
            </a:endParaRPr>
          </a:p>
          <a:p>
            <a:pPr algn="l"/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Q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l-GR" altLang="zh-CN" sz="2400" b="1">
                <a:latin typeface="Times New Roman" panose="02020603050405020304" charset="0"/>
              </a:rPr>
              <a:t>α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 =</a:t>
            </a:r>
            <a:r>
              <a:rPr lang="el-GR" altLang="zh-CN" sz="2400" dirty="0">
                <a:latin typeface="Times New Roman" panose="02020603050405020304" charset="0"/>
                <a:ea typeface="Times New Roman" panose="02020603050405020304" charset="0"/>
              </a:rPr>
              <a:t>Σ</a:t>
            </a:r>
            <a:r>
              <a:rPr lang="el-GR" altLang="zh-CN" sz="2000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000" b="1">
                <a:latin typeface="Times New Roman" panose="02020603050405020304" charset="0"/>
                <a:ea typeface="Times New Roman" panose="02020603050405020304" charset="0"/>
              </a:rPr>
              <a:t>½</a:t>
            </a:r>
            <a:r>
              <a:rPr lang="el-GR" altLang="zh-CN" sz="2400" dirty="0">
                <a:latin typeface="Times New Roman" panose="02020603050405020304" charset="0"/>
              </a:rPr>
              <a:t>ΣΣ</a:t>
            </a:r>
            <a:r>
              <a:rPr lang="el-GR" altLang="zh-CN" sz="2000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000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i</a:t>
            </a:r>
            <a:r>
              <a:rPr lang="en-US" altLang="zh-CN" sz="2000" b="1" baseline="30000" err="1">
                <a:latin typeface="Times New Roman" panose="02020603050405020304" charset="0"/>
              </a:rPr>
              <a:t>T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j</a:t>
            </a:r>
            <a:r>
              <a:rPr lang="en-US" altLang="zh-CN" sz="2000" b="1">
                <a:latin typeface="Times New Roman" panose="02020603050405020304" charset="0"/>
              </a:rPr>
              <a:t> </a:t>
            </a:r>
            <a:r>
              <a:rPr lang="en-US" altLang="zh-CN" sz="2000">
                <a:latin typeface="Times New Roman" panose="02020603050405020304" charset="0"/>
              </a:rPr>
              <a:t>is maximized and </a:t>
            </a:r>
            <a:endParaRPr lang="en-US" altLang="zh-CN" sz="2000">
              <a:latin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</a:rPr>
              <a:t>(1)</a:t>
            </a:r>
            <a:r>
              <a:rPr lang="en-US" altLang="zh-CN" sz="2400">
                <a:latin typeface="Times New Roman" panose="02020603050405020304" charset="0"/>
              </a:rPr>
              <a:t>  </a:t>
            </a:r>
            <a:r>
              <a:rPr lang="el-GR" altLang="zh-CN" sz="2400" dirty="0">
                <a:latin typeface="Times New Roman" panose="02020603050405020304" charset="0"/>
              </a:rPr>
              <a:t>Σ</a:t>
            </a:r>
            <a:r>
              <a:rPr lang="el-GR" altLang="zh-CN" sz="2000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= 0</a:t>
            </a:r>
            <a:endParaRPr lang="en-US" altLang="zh-CN" sz="2000">
              <a:latin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</a:rPr>
              <a:t>(2) 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>
                <a:latin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≥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0 for all 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en-US" altLang="zh-CN" sz="2000" i="1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10279" name="圆角矩形 310278"/>
          <p:cNvSpPr/>
          <p:nvPr/>
        </p:nvSpPr>
        <p:spPr>
          <a:xfrm>
            <a:off x="3963670" y="3477895"/>
            <a:ext cx="524510" cy="35115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/>
        </p:nvSpPr>
        <p:spPr>
          <a:xfrm>
            <a:off x="751840" y="122555"/>
            <a:ext cx="10270490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95" dirty="0">
                <a:solidFill>
                  <a:srgbClr val="000000"/>
                </a:solidFill>
                <a:cs typeface="+mj-lt"/>
              </a:rPr>
              <a:t>The Optimization Problem Solution</a:t>
            </a:r>
            <a:endParaRPr lang="en-US" sz="4000" spc="-95" dirty="0">
              <a:solidFill>
                <a:srgbClr val="000000"/>
              </a:solidFill>
              <a:cs typeface="+mj-lt"/>
            </a:endParaRPr>
          </a:p>
        </p:txBody>
      </p:sp>
      <p:sp>
        <p:nvSpPr>
          <p:cNvPr id="307205" name="矩形 307204"/>
          <p:cNvSpPr/>
          <p:nvPr/>
        </p:nvSpPr>
        <p:spPr>
          <a:xfrm>
            <a:off x="381000" y="1066800"/>
            <a:ext cx="1158113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The solution has the form:</a:t>
            </a:r>
            <a:r>
              <a:rPr lang="en-US" altLang="zh-CN"/>
              <a:t> </a:t>
            </a:r>
            <a:endParaRPr lang="en-US" altLang="zh-CN"/>
          </a:p>
          <a:p>
            <a:pPr lvl="0">
              <a:buFont typeface="Wingdings" panose="05000000000000000000" charset="0"/>
              <a:buChar char="Ø"/>
            </a:pPr>
            <a:endParaRPr lang="en-US" altLang="zh-CN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Each non-zero </a:t>
            </a:r>
            <a:r>
              <a:rPr lang="el-GR" altLang="zh-CN" sz="2400" i="1">
                <a:cs typeface="Times New Roman" panose="02020603050405020304" charset="0"/>
              </a:rPr>
              <a:t>α</a:t>
            </a:r>
            <a:r>
              <a:rPr lang="en-US" altLang="zh-CN" sz="2400" i="1" baseline="-25000">
                <a:cs typeface="Times New Roman" panose="02020603050405020304" charset="0"/>
              </a:rPr>
              <a:t>i</a:t>
            </a:r>
            <a:r>
              <a:rPr lang="en-US" altLang="zh-CN" sz="2400">
                <a:cs typeface="Times New Roman" panose="02020603050405020304" charset="0"/>
              </a:rPr>
              <a:t> indicates that corresponding </a:t>
            </a:r>
            <a:r>
              <a:rPr lang="en-US" altLang="zh-CN" sz="2400" b="1"/>
              <a:t>x</a:t>
            </a:r>
            <a:r>
              <a:rPr lang="en-US" altLang="zh-CN" sz="2400" b="1" baseline="-25000"/>
              <a:t>i</a:t>
            </a:r>
            <a:r>
              <a:rPr lang="en-US" altLang="zh-CN" sz="2400"/>
              <a:t> is a support vector.</a:t>
            </a: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Then the classifying function will have the form:</a:t>
            </a: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Also keep in mind that solving the optimization problem involved computing the inner products 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i</a:t>
            </a:r>
            <a:r>
              <a:rPr lang="en-US" altLang="zh-CN" sz="2400" b="1" baseline="30000" err="1"/>
              <a:t>T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j</a:t>
            </a:r>
            <a:r>
              <a:rPr lang="en-US" altLang="zh-CN" sz="2400" b="1" baseline="-25000"/>
              <a:t> </a:t>
            </a:r>
            <a:r>
              <a:rPr lang="en-US" altLang="zh-CN" sz="2400"/>
              <a:t>between all pairs of training points.</a:t>
            </a:r>
            <a:endParaRPr lang="en-US" altLang="zh-CN" sz="2400"/>
          </a:p>
        </p:txBody>
      </p:sp>
      <p:sp>
        <p:nvSpPr>
          <p:cNvPr id="307206" name="文本框 307205"/>
          <p:cNvSpPr txBox="1"/>
          <p:nvPr/>
        </p:nvSpPr>
        <p:spPr>
          <a:xfrm>
            <a:off x="1931035" y="1602105"/>
            <a:ext cx="6572250" cy="48260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 =</a:t>
            </a:r>
            <a:r>
              <a:rPr lang="el-GR" altLang="zh-CN" sz="2400" dirty="0">
                <a:latin typeface="Times New Roman" panose="02020603050405020304" charset="0"/>
                <a:ea typeface="Times New Roman" panose="02020603050405020304" charset="0"/>
              </a:rPr>
              <a:t>Σ</a:t>
            </a:r>
            <a:r>
              <a:rPr lang="el-GR" altLang="zh-CN" sz="2000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i</a:t>
            </a:r>
            <a:r>
              <a:rPr lang="en-US" altLang="zh-CN" sz="2000" b="1" baseline="-25000">
                <a:latin typeface="Times New Roman" panose="02020603050405020304" charset="0"/>
              </a:rPr>
              <a:t>             </a:t>
            </a:r>
            <a:r>
              <a:rPr lang="en-US" altLang="zh-CN" sz="2000" i="1">
                <a:latin typeface="Times New Roman" panose="02020603050405020304" charset="0"/>
              </a:rPr>
              <a:t>b</a:t>
            </a:r>
            <a:r>
              <a:rPr lang="en-US" altLang="zh-CN" sz="2000">
                <a:latin typeface="Times New Roman" panose="02020603050405020304" charset="0"/>
              </a:rPr>
              <a:t>= </a:t>
            </a:r>
            <a:r>
              <a:rPr lang="en-US" altLang="zh-CN" sz="2000" i="1" err="1">
                <a:latin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</a:rPr>
              <a:t>k</a:t>
            </a:r>
            <a:r>
              <a:rPr lang="en-US" altLang="zh-CN" sz="2000">
                <a:latin typeface="Times New Roman" panose="02020603050405020304" charset="0"/>
              </a:rPr>
              <a:t>- </a:t>
            </a:r>
            <a:r>
              <a:rPr lang="en-US" altLang="zh-CN" sz="2000" b="1" err="1">
                <a:latin typeface="Times New Roman" panose="02020603050405020304" charset="0"/>
              </a:rPr>
              <a:t>w</a:t>
            </a:r>
            <a:r>
              <a:rPr lang="en-US" altLang="zh-CN" sz="2000" b="1" baseline="30000" err="1">
                <a:latin typeface="Times New Roman" panose="02020603050405020304" charset="0"/>
              </a:rPr>
              <a:t>T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k</a:t>
            </a:r>
            <a:r>
              <a:rPr lang="en-US" altLang="zh-CN" sz="2000" b="1">
                <a:latin typeface="Times New Roman" panose="02020603050405020304" charset="0"/>
              </a:rPr>
              <a:t> </a:t>
            </a:r>
            <a:r>
              <a:rPr lang="en-US" altLang="zh-CN" sz="2000">
                <a:latin typeface="Times New Roman" panose="02020603050405020304" charset="0"/>
              </a:rPr>
              <a:t>for any 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k</a:t>
            </a:r>
            <a:r>
              <a:rPr lang="en-US" altLang="zh-CN" sz="2000" b="1">
                <a:latin typeface="Times New Roman" panose="02020603050405020304" charset="0"/>
              </a:rPr>
              <a:t> </a:t>
            </a:r>
            <a:r>
              <a:rPr lang="en-US" altLang="zh-CN" sz="2000">
                <a:latin typeface="Times New Roman" panose="02020603050405020304" charset="0"/>
              </a:rPr>
              <a:t>such that </a:t>
            </a:r>
            <a:r>
              <a:rPr lang="el-GR" altLang="zh-CN" sz="2000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0</a:t>
            </a:r>
            <a:endParaRPr lang="en-US" altLang="zh-CN" sz="2000">
              <a:latin typeface="Times New Roman" panose="02020603050405020304" charset="0"/>
            </a:endParaRPr>
          </a:p>
        </p:txBody>
      </p:sp>
      <p:sp>
        <p:nvSpPr>
          <p:cNvPr id="307207" name="文本框 307206"/>
          <p:cNvSpPr txBox="1"/>
          <p:nvPr/>
        </p:nvSpPr>
        <p:spPr>
          <a:xfrm>
            <a:off x="2098040" y="3030855"/>
            <a:ext cx="4343400" cy="48260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000" i="1">
                <a:latin typeface="Times New Roman" panose="02020603050405020304" charset="0"/>
              </a:rPr>
              <a:t>f</a:t>
            </a:r>
            <a:r>
              <a:rPr lang="en-US" altLang="zh-CN" sz="2000">
                <a:latin typeface="Times New Roman" panose="02020603050405020304" charset="0"/>
              </a:rPr>
              <a:t>(</a:t>
            </a:r>
            <a:r>
              <a:rPr lang="en-US" altLang="zh-CN" sz="2000" b="1">
                <a:latin typeface="Times New Roman" panose="02020603050405020304" charset="0"/>
              </a:rPr>
              <a:t>x</a:t>
            </a:r>
            <a:r>
              <a:rPr lang="en-US" altLang="zh-CN" sz="2000">
                <a:latin typeface="Times New Roman" panose="02020603050405020304" charset="0"/>
              </a:rPr>
              <a:t>) = </a:t>
            </a:r>
            <a:r>
              <a:rPr lang="el-GR" altLang="zh-CN" sz="2400" dirty="0">
                <a:latin typeface="Times New Roman" panose="02020603050405020304" charset="0"/>
                <a:ea typeface="Times New Roman" panose="02020603050405020304" charset="0"/>
              </a:rPr>
              <a:t>Σ</a:t>
            </a:r>
            <a:r>
              <a:rPr lang="el-GR" altLang="zh-CN" sz="2000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i</a:t>
            </a:r>
            <a:r>
              <a:rPr lang="en-US" altLang="zh-CN" sz="2000" b="1" baseline="30000" err="1">
                <a:latin typeface="Times New Roman" panose="02020603050405020304" charset="0"/>
              </a:rPr>
              <a:t>T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>
                <a:latin typeface="Times New Roman" panose="02020603050405020304" charset="0"/>
              </a:rPr>
              <a:t> + </a:t>
            </a:r>
            <a:r>
              <a:rPr lang="en-US" altLang="zh-CN" sz="2000" i="1">
                <a:latin typeface="Times New Roman" panose="02020603050405020304" charset="0"/>
              </a:rPr>
              <a:t>b</a:t>
            </a:r>
            <a:endParaRPr lang="en-US" altLang="zh-CN" sz="2000" i="1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" y="249555"/>
            <a:ext cx="11468100" cy="50355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  <a:cs typeface="+mj-lt"/>
              </a:rPr>
              <a:t>Linear separability again: What is the best</a:t>
            </a:r>
            <a:r>
              <a:rPr sz="3200" spc="-110" dirty="0">
                <a:solidFill>
                  <a:srgbClr val="000000"/>
                </a:solidFill>
                <a:cs typeface="+mj-lt"/>
              </a:rPr>
              <a:t> </a:t>
            </a:r>
            <a:r>
              <a:rPr sz="3200" dirty="0">
                <a:solidFill>
                  <a:srgbClr val="000000"/>
                </a:solidFill>
                <a:cs typeface="+mj-lt"/>
              </a:rPr>
              <a:t>w?</a:t>
            </a:r>
            <a:endParaRPr sz="3200">
              <a:cs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4341" y="1495699"/>
            <a:ext cx="3107117" cy="1933599"/>
          </a:xfrm>
          <a:custGeom>
            <a:avLst/>
            <a:gdLst/>
            <a:ahLst/>
            <a:cxnLst/>
            <a:rect l="l" t="t" r="r" b="b"/>
            <a:pathLst>
              <a:path w="3426460" h="2132329">
                <a:moveTo>
                  <a:pt x="3425952" y="2132076"/>
                </a:moveTo>
                <a:lnTo>
                  <a:pt x="3425952" y="0"/>
                </a:lnTo>
                <a:lnTo>
                  <a:pt x="0" y="0"/>
                </a:lnTo>
                <a:lnTo>
                  <a:pt x="0" y="2132076"/>
                </a:lnTo>
                <a:lnTo>
                  <a:pt x="9905" y="2132076"/>
                </a:lnTo>
                <a:lnTo>
                  <a:pt x="9906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3406902" y="19049"/>
                </a:lnTo>
                <a:lnTo>
                  <a:pt x="3406902" y="9905"/>
                </a:lnTo>
                <a:lnTo>
                  <a:pt x="3416807" y="19049"/>
                </a:lnTo>
                <a:lnTo>
                  <a:pt x="3416807" y="2132076"/>
                </a:lnTo>
                <a:lnTo>
                  <a:pt x="3425952" y="2132076"/>
                </a:lnTo>
                <a:close/>
              </a:path>
              <a:path w="3426460" h="2132329">
                <a:moveTo>
                  <a:pt x="19050" y="19050"/>
                </a:moveTo>
                <a:lnTo>
                  <a:pt x="19050" y="9906"/>
                </a:lnTo>
                <a:lnTo>
                  <a:pt x="9906" y="19050"/>
                </a:lnTo>
                <a:lnTo>
                  <a:pt x="19050" y="19050"/>
                </a:lnTo>
                <a:close/>
              </a:path>
              <a:path w="3426460" h="2132329">
                <a:moveTo>
                  <a:pt x="19050" y="2113026"/>
                </a:moveTo>
                <a:lnTo>
                  <a:pt x="19050" y="19050"/>
                </a:lnTo>
                <a:lnTo>
                  <a:pt x="9906" y="19050"/>
                </a:lnTo>
                <a:lnTo>
                  <a:pt x="9906" y="2113026"/>
                </a:lnTo>
                <a:lnTo>
                  <a:pt x="19050" y="2113026"/>
                </a:lnTo>
                <a:close/>
              </a:path>
              <a:path w="3426460" h="2132329">
                <a:moveTo>
                  <a:pt x="3416807" y="2113026"/>
                </a:moveTo>
                <a:lnTo>
                  <a:pt x="9906" y="2113026"/>
                </a:lnTo>
                <a:lnTo>
                  <a:pt x="19050" y="2122170"/>
                </a:lnTo>
                <a:lnTo>
                  <a:pt x="19050" y="2132076"/>
                </a:lnTo>
                <a:lnTo>
                  <a:pt x="3406902" y="2132076"/>
                </a:lnTo>
                <a:lnTo>
                  <a:pt x="3406902" y="2122170"/>
                </a:lnTo>
                <a:lnTo>
                  <a:pt x="3416807" y="2113026"/>
                </a:lnTo>
                <a:close/>
              </a:path>
              <a:path w="3426460" h="2132329">
                <a:moveTo>
                  <a:pt x="19050" y="2132076"/>
                </a:moveTo>
                <a:lnTo>
                  <a:pt x="19050" y="2122170"/>
                </a:lnTo>
                <a:lnTo>
                  <a:pt x="9906" y="2113026"/>
                </a:lnTo>
                <a:lnTo>
                  <a:pt x="9905" y="2132076"/>
                </a:lnTo>
                <a:lnTo>
                  <a:pt x="19050" y="2132076"/>
                </a:lnTo>
                <a:close/>
              </a:path>
              <a:path w="3426460" h="2132329">
                <a:moveTo>
                  <a:pt x="3416807" y="19049"/>
                </a:moveTo>
                <a:lnTo>
                  <a:pt x="3406902" y="9905"/>
                </a:lnTo>
                <a:lnTo>
                  <a:pt x="3406902" y="19049"/>
                </a:lnTo>
                <a:lnTo>
                  <a:pt x="3416807" y="19049"/>
                </a:lnTo>
                <a:close/>
              </a:path>
              <a:path w="3426460" h="2132329">
                <a:moveTo>
                  <a:pt x="3416807" y="2113026"/>
                </a:moveTo>
                <a:lnTo>
                  <a:pt x="3416807" y="19049"/>
                </a:lnTo>
                <a:lnTo>
                  <a:pt x="3406902" y="19049"/>
                </a:lnTo>
                <a:lnTo>
                  <a:pt x="3406902" y="2113026"/>
                </a:lnTo>
                <a:lnTo>
                  <a:pt x="3416807" y="2113026"/>
                </a:lnTo>
                <a:close/>
              </a:path>
              <a:path w="3426460" h="2132329">
                <a:moveTo>
                  <a:pt x="3416807" y="2132076"/>
                </a:moveTo>
                <a:lnTo>
                  <a:pt x="3416807" y="2113026"/>
                </a:lnTo>
                <a:lnTo>
                  <a:pt x="3406902" y="2122170"/>
                </a:lnTo>
                <a:lnTo>
                  <a:pt x="3406902" y="2132076"/>
                </a:lnTo>
                <a:lnTo>
                  <a:pt x="3416807" y="21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" name="object 4"/>
          <p:cNvSpPr/>
          <p:nvPr/>
        </p:nvSpPr>
        <p:spPr>
          <a:xfrm>
            <a:off x="2807050" y="2136351"/>
            <a:ext cx="130954" cy="1799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" name="object 5"/>
          <p:cNvSpPr/>
          <p:nvPr/>
        </p:nvSpPr>
        <p:spPr>
          <a:xfrm>
            <a:off x="2923826" y="2440189"/>
            <a:ext cx="81954" cy="81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" name="object 6"/>
          <p:cNvSpPr/>
          <p:nvPr/>
        </p:nvSpPr>
        <p:spPr>
          <a:xfrm>
            <a:off x="2890659" y="2607064"/>
            <a:ext cx="81855" cy="8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" name="object 7"/>
          <p:cNvSpPr/>
          <p:nvPr/>
        </p:nvSpPr>
        <p:spPr>
          <a:xfrm>
            <a:off x="2936955" y="1751362"/>
            <a:ext cx="2049454" cy="1488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" name="object 8"/>
          <p:cNvSpPr txBox="1"/>
          <p:nvPr/>
        </p:nvSpPr>
        <p:spPr>
          <a:xfrm>
            <a:off x="5567058" y="2237353"/>
            <a:ext cx="4183898" cy="5695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har char="•"/>
              <a:tabLst>
                <a:tab pos="172085" algn="l"/>
              </a:tabLst>
            </a:pPr>
            <a:r>
              <a:rPr sz="1815" spc="-5" dirty="0">
                <a:latin typeface="Arial" panose="020B0604020202020204"/>
                <a:cs typeface="Arial" panose="020B0604020202020204"/>
              </a:rPr>
              <a:t>the points can be linearly separated but  there is a very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narrow</a:t>
            </a:r>
            <a:r>
              <a:rPr sz="1815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margin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95723" y="3522349"/>
            <a:ext cx="3107117" cy="1933599"/>
          </a:xfrm>
          <a:custGeom>
            <a:avLst/>
            <a:gdLst/>
            <a:ahLst/>
            <a:cxnLst/>
            <a:rect l="l" t="t" r="r" b="b"/>
            <a:pathLst>
              <a:path w="3426460" h="2132329">
                <a:moveTo>
                  <a:pt x="3425952" y="2132076"/>
                </a:moveTo>
                <a:lnTo>
                  <a:pt x="3425952" y="0"/>
                </a:lnTo>
                <a:lnTo>
                  <a:pt x="0" y="0"/>
                </a:lnTo>
                <a:lnTo>
                  <a:pt x="0" y="2132076"/>
                </a:lnTo>
                <a:lnTo>
                  <a:pt x="9906" y="2132076"/>
                </a:lnTo>
                <a:lnTo>
                  <a:pt x="9906" y="19050"/>
                </a:lnTo>
                <a:lnTo>
                  <a:pt x="19050" y="9905"/>
                </a:lnTo>
                <a:lnTo>
                  <a:pt x="19050" y="19050"/>
                </a:lnTo>
                <a:lnTo>
                  <a:pt x="3406902" y="19050"/>
                </a:lnTo>
                <a:lnTo>
                  <a:pt x="3406902" y="9905"/>
                </a:lnTo>
                <a:lnTo>
                  <a:pt x="3416807" y="19050"/>
                </a:lnTo>
                <a:lnTo>
                  <a:pt x="3416808" y="2132076"/>
                </a:lnTo>
                <a:lnTo>
                  <a:pt x="3425952" y="2132076"/>
                </a:lnTo>
                <a:close/>
              </a:path>
              <a:path w="3426460" h="2132329">
                <a:moveTo>
                  <a:pt x="19050" y="19050"/>
                </a:moveTo>
                <a:lnTo>
                  <a:pt x="19050" y="9905"/>
                </a:lnTo>
                <a:lnTo>
                  <a:pt x="9906" y="19050"/>
                </a:lnTo>
                <a:lnTo>
                  <a:pt x="19050" y="19050"/>
                </a:lnTo>
                <a:close/>
              </a:path>
              <a:path w="3426460" h="2132329">
                <a:moveTo>
                  <a:pt x="19050" y="2113026"/>
                </a:moveTo>
                <a:lnTo>
                  <a:pt x="19050" y="19050"/>
                </a:lnTo>
                <a:lnTo>
                  <a:pt x="9906" y="19050"/>
                </a:lnTo>
                <a:lnTo>
                  <a:pt x="9906" y="2113026"/>
                </a:lnTo>
                <a:lnTo>
                  <a:pt x="19050" y="2113026"/>
                </a:lnTo>
                <a:close/>
              </a:path>
              <a:path w="3426460" h="2132329">
                <a:moveTo>
                  <a:pt x="3416808" y="2113026"/>
                </a:moveTo>
                <a:lnTo>
                  <a:pt x="9906" y="2113026"/>
                </a:lnTo>
                <a:lnTo>
                  <a:pt x="19050" y="2122931"/>
                </a:lnTo>
                <a:lnTo>
                  <a:pt x="19050" y="2132076"/>
                </a:lnTo>
                <a:lnTo>
                  <a:pt x="3406902" y="2132076"/>
                </a:lnTo>
                <a:lnTo>
                  <a:pt x="3406902" y="2122931"/>
                </a:lnTo>
                <a:lnTo>
                  <a:pt x="3416808" y="2113026"/>
                </a:lnTo>
                <a:close/>
              </a:path>
              <a:path w="3426460" h="2132329">
                <a:moveTo>
                  <a:pt x="19050" y="2132076"/>
                </a:moveTo>
                <a:lnTo>
                  <a:pt x="19050" y="2122931"/>
                </a:lnTo>
                <a:lnTo>
                  <a:pt x="9906" y="2113026"/>
                </a:lnTo>
                <a:lnTo>
                  <a:pt x="9906" y="2132076"/>
                </a:lnTo>
                <a:lnTo>
                  <a:pt x="19050" y="2132076"/>
                </a:lnTo>
                <a:close/>
              </a:path>
              <a:path w="3426460" h="2132329">
                <a:moveTo>
                  <a:pt x="3416807" y="19050"/>
                </a:moveTo>
                <a:lnTo>
                  <a:pt x="3406902" y="9905"/>
                </a:lnTo>
                <a:lnTo>
                  <a:pt x="3406902" y="19050"/>
                </a:lnTo>
                <a:lnTo>
                  <a:pt x="3416807" y="19050"/>
                </a:lnTo>
                <a:close/>
              </a:path>
              <a:path w="3426460" h="2132329">
                <a:moveTo>
                  <a:pt x="3416808" y="2113026"/>
                </a:moveTo>
                <a:lnTo>
                  <a:pt x="3416807" y="19050"/>
                </a:lnTo>
                <a:lnTo>
                  <a:pt x="3406902" y="19050"/>
                </a:lnTo>
                <a:lnTo>
                  <a:pt x="3406902" y="2113026"/>
                </a:lnTo>
                <a:lnTo>
                  <a:pt x="3416808" y="2113026"/>
                </a:lnTo>
                <a:close/>
              </a:path>
              <a:path w="3426460" h="2132329">
                <a:moveTo>
                  <a:pt x="3416808" y="2132076"/>
                </a:moveTo>
                <a:lnTo>
                  <a:pt x="3416808" y="2113026"/>
                </a:lnTo>
                <a:lnTo>
                  <a:pt x="3406902" y="2122931"/>
                </a:lnTo>
                <a:lnTo>
                  <a:pt x="3406902" y="2132076"/>
                </a:lnTo>
                <a:lnTo>
                  <a:pt x="3416808" y="21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" name="object 10"/>
          <p:cNvSpPr/>
          <p:nvPr/>
        </p:nvSpPr>
        <p:spPr>
          <a:xfrm>
            <a:off x="2938337" y="3976204"/>
            <a:ext cx="81721" cy="81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" name="object 11"/>
          <p:cNvSpPr/>
          <p:nvPr/>
        </p:nvSpPr>
        <p:spPr>
          <a:xfrm>
            <a:off x="3051658" y="4317225"/>
            <a:ext cx="82318" cy="820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" name="object 12"/>
          <p:cNvSpPr/>
          <p:nvPr/>
        </p:nvSpPr>
        <p:spPr>
          <a:xfrm>
            <a:off x="2808432" y="4163240"/>
            <a:ext cx="131027" cy="180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" name="object 13"/>
          <p:cNvSpPr/>
          <p:nvPr/>
        </p:nvSpPr>
        <p:spPr>
          <a:xfrm>
            <a:off x="3148395" y="4493041"/>
            <a:ext cx="81929" cy="81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4" name="object 14"/>
          <p:cNvSpPr/>
          <p:nvPr/>
        </p:nvSpPr>
        <p:spPr>
          <a:xfrm>
            <a:off x="2925208" y="4466923"/>
            <a:ext cx="81980" cy="822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5" name="object 15"/>
          <p:cNvSpPr/>
          <p:nvPr/>
        </p:nvSpPr>
        <p:spPr>
          <a:xfrm>
            <a:off x="2892041" y="4634057"/>
            <a:ext cx="81954" cy="81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6" name="object 16"/>
          <p:cNvSpPr/>
          <p:nvPr/>
        </p:nvSpPr>
        <p:spPr>
          <a:xfrm>
            <a:off x="3131121" y="3994821"/>
            <a:ext cx="231600" cy="2372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7" name="object 17"/>
          <p:cNvSpPr/>
          <p:nvPr/>
        </p:nvSpPr>
        <p:spPr>
          <a:xfrm>
            <a:off x="3070314" y="4602261"/>
            <a:ext cx="82365" cy="8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8" name="object 18"/>
          <p:cNvSpPr/>
          <p:nvPr/>
        </p:nvSpPr>
        <p:spPr>
          <a:xfrm>
            <a:off x="3167052" y="4777865"/>
            <a:ext cx="81980" cy="822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9" name="object 19"/>
          <p:cNvSpPr/>
          <p:nvPr/>
        </p:nvSpPr>
        <p:spPr>
          <a:xfrm>
            <a:off x="3377110" y="4720353"/>
            <a:ext cx="82226" cy="818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0" name="object 20"/>
          <p:cNvSpPr/>
          <p:nvPr/>
        </p:nvSpPr>
        <p:spPr>
          <a:xfrm>
            <a:off x="3355690" y="4354845"/>
            <a:ext cx="81929" cy="81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1" name="object 21"/>
          <p:cNvSpPr/>
          <p:nvPr/>
        </p:nvSpPr>
        <p:spPr>
          <a:xfrm>
            <a:off x="3363982" y="4560576"/>
            <a:ext cx="82356" cy="819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2" name="object 22"/>
          <p:cNvSpPr/>
          <p:nvPr/>
        </p:nvSpPr>
        <p:spPr>
          <a:xfrm>
            <a:off x="4515849" y="4252717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6"/>
                </a:moveTo>
                <a:lnTo>
                  <a:pt x="44957" y="0"/>
                </a:lnTo>
                <a:lnTo>
                  <a:pt x="0" y="89916"/>
                </a:lnTo>
                <a:lnTo>
                  <a:pt x="90678" y="899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3" name="object 23"/>
          <p:cNvSpPr/>
          <p:nvPr/>
        </p:nvSpPr>
        <p:spPr>
          <a:xfrm>
            <a:off x="4502030" y="423337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37" y="102107"/>
                </a:lnTo>
                <a:lnTo>
                  <a:pt x="51816" y="59905"/>
                </a:lnTo>
                <a:lnTo>
                  <a:pt x="51815" y="25145"/>
                </a:lnTo>
                <a:lnTo>
                  <a:pt x="69341" y="25145"/>
                </a:lnTo>
                <a:lnTo>
                  <a:pt x="69342" y="59905"/>
                </a:lnTo>
                <a:lnTo>
                  <a:pt x="90620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37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37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620" y="102107"/>
                </a:lnTo>
                <a:lnTo>
                  <a:pt x="30537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145"/>
                </a:moveTo>
                <a:lnTo>
                  <a:pt x="51815" y="25145"/>
                </a:lnTo>
                <a:lnTo>
                  <a:pt x="60578" y="42525"/>
                </a:lnTo>
                <a:lnTo>
                  <a:pt x="69341" y="25145"/>
                </a:lnTo>
                <a:close/>
              </a:path>
              <a:path w="121285" h="121285">
                <a:moveTo>
                  <a:pt x="60578" y="42525"/>
                </a:moveTo>
                <a:lnTo>
                  <a:pt x="51815" y="25145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5" h="121285">
                <a:moveTo>
                  <a:pt x="69342" y="59905"/>
                </a:moveTo>
                <a:lnTo>
                  <a:pt x="69341" y="25145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620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4" name="object 24"/>
          <p:cNvSpPr/>
          <p:nvPr/>
        </p:nvSpPr>
        <p:spPr>
          <a:xfrm>
            <a:off x="4225637" y="4457940"/>
            <a:ext cx="109866" cy="1098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5" name="object 25"/>
          <p:cNvSpPr/>
          <p:nvPr/>
        </p:nvSpPr>
        <p:spPr>
          <a:xfrm>
            <a:off x="4307173" y="4268611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6"/>
                </a:moveTo>
                <a:lnTo>
                  <a:pt x="44957" y="0"/>
                </a:lnTo>
                <a:lnTo>
                  <a:pt x="0" y="89916"/>
                </a:lnTo>
                <a:lnTo>
                  <a:pt x="90678" y="899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6" name="object 26"/>
          <p:cNvSpPr/>
          <p:nvPr/>
        </p:nvSpPr>
        <p:spPr>
          <a:xfrm>
            <a:off x="4293353" y="4249263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422" y="102107"/>
                </a:lnTo>
                <a:lnTo>
                  <a:pt x="51816" y="58958"/>
                </a:lnTo>
                <a:lnTo>
                  <a:pt x="51815" y="25145"/>
                </a:lnTo>
                <a:lnTo>
                  <a:pt x="68580" y="25145"/>
                </a:lnTo>
                <a:lnTo>
                  <a:pt x="68580" y="58958"/>
                </a:lnTo>
                <a:lnTo>
                  <a:pt x="89973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422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422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6774" y="115823"/>
                </a:lnTo>
                <a:lnTo>
                  <a:pt x="89973" y="102107"/>
                </a:lnTo>
                <a:lnTo>
                  <a:pt x="30422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8580" y="25145"/>
                </a:moveTo>
                <a:lnTo>
                  <a:pt x="51815" y="25145"/>
                </a:lnTo>
                <a:lnTo>
                  <a:pt x="60198" y="42052"/>
                </a:lnTo>
                <a:lnTo>
                  <a:pt x="68580" y="25145"/>
                </a:lnTo>
                <a:close/>
              </a:path>
              <a:path w="121285" h="121285">
                <a:moveTo>
                  <a:pt x="60198" y="42052"/>
                </a:moveTo>
                <a:lnTo>
                  <a:pt x="51815" y="25145"/>
                </a:lnTo>
                <a:lnTo>
                  <a:pt x="51816" y="58958"/>
                </a:lnTo>
                <a:lnTo>
                  <a:pt x="60198" y="42052"/>
                </a:lnTo>
                <a:close/>
              </a:path>
              <a:path w="121285" h="121285">
                <a:moveTo>
                  <a:pt x="68580" y="58958"/>
                </a:moveTo>
                <a:lnTo>
                  <a:pt x="68580" y="25145"/>
                </a:lnTo>
                <a:lnTo>
                  <a:pt x="60198" y="42052"/>
                </a:lnTo>
                <a:lnTo>
                  <a:pt x="68580" y="58958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89973" y="102107"/>
                </a:lnTo>
                <a:lnTo>
                  <a:pt x="96774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7" name="object 27"/>
          <p:cNvSpPr/>
          <p:nvPr/>
        </p:nvSpPr>
        <p:spPr>
          <a:xfrm>
            <a:off x="4467481" y="4692183"/>
            <a:ext cx="109866" cy="1098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8" name="object 28"/>
          <p:cNvSpPr/>
          <p:nvPr/>
        </p:nvSpPr>
        <p:spPr>
          <a:xfrm>
            <a:off x="4533124" y="4458631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6"/>
                </a:moveTo>
                <a:lnTo>
                  <a:pt x="44957" y="0"/>
                </a:lnTo>
                <a:lnTo>
                  <a:pt x="0" y="89916"/>
                </a:lnTo>
                <a:lnTo>
                  <a:pt x="90678" y="899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9" name="object 29"/>
          <p:cNvSpPr/>
          <p:nvPr/>
        </p:nvSpPr>
        <p:spPr>
          <a:xfrm>
            <a:off x="4519304" y="4439283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37" y="102107"/>
                </a:lnTo>
                <a:lnTo>
                  <a:pt x="51816" y="59905"/>
                </a:lnTo>
                <a:lnTo>
                  <a:pt x="51815" y="25145"/>
                </a:lnTo>
                <a:lnTo>
                  <a:pt x="69341" y="25145"/>
                </a:lnTo>
                <a:lnTo>
                  <a:pt x="69342" y="59905"/>
                </a:lnTo>
                <a:lnTo>
                  <a:pt x="90620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37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37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620" y="102107"/>
                </a:lnTo>
                <a:lnTo>
                  <a:pt x="30537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145"/>
                </a:moveTo>
                <a:lnTo>
                  <a:pt x="51815" y="25145"/>
                </a:lnTo>
                <a:lnTo>
                  <a:pt x="60578" y="42525"/>
                </a:lnTo>
                <a:lnTo>
                  <a:pt x="69341" y="25145"/>
                </a:lnTo>
                <a:close/>
              </a:path>
              <a:path w="121285" h="121285">
                <a:moveTo>
                  <a:pt x="60578" y="42525"/>
                </a:moveTo>
                <a:lnTo>
                  <a:pt x="51815" y="25145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5" h="121285">
                <a:moveTo>
                  <a:pt x="69342" y="59905"/>
                </a:moveTo>
                <a:lnTo>
                  <a:pt x="69341" y="25145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620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0" name="object 30"/>
          <p:cNvSpPr/>
          <p:nvPr/>
        </p:nvSpPr>
        <p:spPr>
          <a:xfrm>
            <a:off x="4281606" y="4673526"/>
            <a:ext cx="109866" cy="1098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1" name="object 31"/>
          <p:cNvSpPr/>
          <p:nvPr/>
        </p:nvSpPr>
        <p:spPr>
          <a:xfrm>
            <a:off x="4422567" y="4482815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2" name="object 32"/>
          <p:cNvSpPr/>
          <p:nvPr/>
        </p:nvSpPr>
        <p:spPr>
          <a:xfrm>
            <a:off x="4408056" y="4463467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7"/>
                </a:moveTo>
                <a:lnTo>
                  <a:pt x="60959" y="0"/>
                </a:lnTo>
                <a:lnTo>
                  <a:pt x="0" y="121157"/>
                </a:lnTo>
                <a:lnTo>
                  <a:pt x="16001" y="121157"/>
                </a:lnTo>
                <a:lnTo>
                  <a:pt x="16002" y="102107"/>
                </a:lnTo>
                <a:lnTo>
                  <a:pt x="31242" y="102107"/>
                </a:lnTo>
                <a:lnTo>
                  <a:pt x="52577" y="59435"/>
                </a:lnTo>
                <a:lnTo>
                  <a:pt x="52577" y="25907"/>
                </a:lnTo>
                <a:lnTo>
                  <a:pt x="69341" y="25907"/>
                </a:lnTo>
                <a:lnTo>
                  <a:pt x="69342" y="59435"/>
                </a:lnTo>
                <a:lnTo>
                  <a:pt x="90678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920" y="121157"/>
                </a:lnTo>
                <a:close/>
              </a:path>
              <a:path w="121920" h="121285">
                <a:moveTo>
                  <a:pt x="31242" y="102107"/>
                </a:moveTo>
                <a:lnTo>
                  <a:pt x="16002" y="102107"/>
                </a:lnTo>
                <a:lnTo>
                  <a:pt x="24384" y="115823"/>
                </a:lnTo>
                <a:lnTo>
                  <a:pt x="31242" y="102107"/>
                </a:lnTo>
                <a:close/>
              </a:path>
              <a:path w="121920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678" y="102107"/>
                </a:lnTo>
                <a:lnTo>
                  <a:pt x="31242" y="102107"/>
                </a:lnTo>
                <a:lnTo>
                  <a:pt x="24384" y="115823"/>
                </a:lnTo>
                <a:lnTo>
                  <a:pt x="16002" y="102107"/>
                </a:lnTo>
                <a:lnTo>
                  <a:pt x="16001" y="121157"/>
                </a:lnTo>
                <a:lnTo>
                  <a:pt x="105918" y="121157"/>
                </a:lnTo>
                <a:close/>
              </a:path>
              <a:path w="121920" h="121285">
                <a:moveTo>
                  <a:pt x="69341" y="25907"/>
                </a:moveTo>
                <a:lnTo>
                  <a:pt x="52577" y="25907"/>
                </a:lnTo>
                <a:lnTo>
                  <a:pt x="60960" y="42671"/>
                </a:lnTo>
                <a:lnTo>
                  <a:pt x="69341" y="25907"/>
                </a:lnTo>
                <a:close/>
              </a:path>
              <a:path w="121920" h="121285">
                <a:moveTo>
                  <a:pt x="60960" y="42671"/>
                </a:moveTo>
                <a:lnTo>
                  <a:pt x="52577" y="25907"/>
                </a:lnTo>
                <a:lnTo>
                  <a:pt x="52577" y="59435"/>
                </a:lnTo>
                <a:lnTo>
                  <a:pt x="60960" y="42671"/>
                </a:lnTo>
                <a:close/>
              </a:path>
              <a:path w="121920" h="121285">
                <a:moveTo>
                  <a:pt x="69342" y="59435"/>
                </a:moveTo>
                <a:lnTo>
                  <a:pt x="69341" y="25907"/>
                </a:lnTo>
                <a:lnTo>
                  <a:pt x="60960" y="42671"/>
                </a:lnTo>
                <a:lnTo>
                  <a:pt x="69342" y="59435"/>
                </a:lnTo>
                <a:close/>
              </a:path>
              <a:path w="121920" h="121285">
                <a:moveTo>
                  <a:pt x="105918" y="102107"/>
                </a:moveTo>
                <a:lnTo>
                  <a:pt x="90678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3" name="object 33"/>
          <p:cNvSpPr/>
          <p:nvPr/>
        </p:nvSpPr>
        <p:spPr>
          <a:xfrm>
            <a:off x="4654737" y="4837980"/>
            <a:ext cx="109866" cy="1098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4" name="object 34"/>
          <p:cNvSpPr/>
          <p:nvPr/>
        </p:nvSpPr>
        <p:spPr>
          <a:xfrm>
            <a:off x="4557999" y="5009344"/>
            <a:ext cx="109866" cy="1098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5" name="object 35"/>
          <p:cNvSpPr/>
          <p:nvPr/>
        </p:nvSpPr>
        <p:spPr>
          <a:xfrm>
            <a:off x="4361069" y="4850417"/>
            <a:ext cx="109866" cy="110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6" name="object 36"/>
          <p:cNvSpPr/>
          <p:nvPr/>
        </p:nvSpPr>
        <p:spPr>
          <a:xfrm>
            <a:off x="4604295" y="4601663"/>
            <a:ext cx="109866" cy="1098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7" name="object 37"/>
          <p:cNvSpPr/>
          <p:nvPr/>
        </p:nvSpPr>
        <p:spPr>
          <a:xfrm>
            <a:off x="4810208" y="4817941"/>
            <a:ext cx="109866" cy="1098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8" name="object 38"/>
          <p:cNvSpPr/>
          <p:nvPr/>
        </p:nvSpPr>
        <p:spPr>
          <a:xfrm>
            <a:off x="4412202" y="4149070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6"/>
                </a:moveTo>
                <a:lnTo>
                  <a:pt x="44957" y="0"/>
                </a:lnTo>
                <a:lnTo>
                  <a:pt x="0" y="89916"/>
                </a:lnTo>
                <a:lnTo>
                  <a:pt x="90678" y="899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9" name="object 39"/>
          <p:cNvSpPr/>
          <p:nvPr/>
        </p:nvSpPr>
        <p:spPr>
          <a:xfrm>
            <a:off x="4398382" y="4129723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37" y="102107"/>
                </a:lnTo>
                <a:lnTo>
                  <a:pt x="51816" y="59905"/>
                </a:lnTo>
                <a:lnTo>
                  <a:pt x="51815" y="25145"/>
                </a:lnTo>
                <a:lnTo>
                  <a:pt x="69341" y="25145"/>
                </a:lnTo>
                <a:lnTo>
                  <a:pt x="69342" y="59905"/>
                </a:lnTo>
                <a:lnTo>
                  <a:pt x="90620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37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37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620" y="102107"/>
                </a:lnTo>
                <a:lnTo>
                  <a:pt x="30537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145"/>
                </a:moveTo>
                <a:lnTo>
                  <a:pt x="51815" y="25145"/>
                </a:lnTo>
                <a:lnTo>
                  <a:pt x="60578" y="42525"/>
                </a:lnTo>
                <a:lnTo>
                  <a:pt x="69341" y="25145"/>
                </a:lnTo>
                <a:close/>
              </a:path>
              <a:path w="121285" h="121285">
                <a:moveTo>
                  <a:pt x="60578" y="42525"/>
                </a:moveTo>
                <a:lnTo>
                  <a:pt x="51815" y="25145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5" h="121285">
                <a:moveTo>
                  <a:pt x="69342" y="59905"/>
                </a:moveTo>
                <a:lnTo>
                  <a:pt x="69341" y="25145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620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0" name="object 40"/>
          <p:cNvSpPr/>
          <p:nvPr/>
        </p:nvSpPr>
        <p:spPr>
          <a:xfrm>
            <a:off x="4654737" y="4433065"/>
            <a:ext cx="109866" cy="1098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1" name="object 41"/>
          <p:cNvSpPr/>
          <p:nvPr/>
        </p:nvSpPr>
        <p:spPr>
          <a:xfrm>
            <a:off x="4681685" y="4273447"/>
            <a:ext cx="109866" cy="1098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2" name="object 42"/>
          <p:cNvSpPr/>
          <p:nvPr/>
        </p:nvSpPr>
        <p:spPr>
          <a:xfrm>
            <a:off x="4877233" y="4468995"/>
            <a:ext cx="110557" cy="110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3" name="object 43"/>
          <p:cNvSpPr/>
          <p:nvPr/>
        </p:nvSpPr>
        <p:spPr>
          <a:xfrm>
            <a:off x="4578038" y="4137324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4" name="object 44"/>
          <p:cNvSpPr/>
          <p:nvPr/>
        </p:nvSpPr>
        <p:spPr>
          <a:xfrm>
            <a:off x="4563527" y="4117976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7"/>
                </a:moveTo>
                <a:lnTo>
                  <a:pt x="60959" y="0"/>
                </a:lnTo>
                <a:lnTo>
                  <a:pt x="0" y="121157"/>
                </a:lnTo>
                <a:lnTo>
                  <a:pt x="16001" y="121157"/>
                </a:lnTo>
                <a:lnTo>
                  <a:pt x="16002" y="102107"/>
                </a:lnTo>
                <a:lnTo>
                  <a:pt x="31242" y="102107"/>
                </a:lnTo>
                <a:lnTo>
                  <a:pt x="52577" y="59435"/>
                </a:lnTo>
                <a:lnTo>
                  <a:pt x="52577" y="25907"/>
                </a:lnTo>
                <a:lnTo>
                  <a:pt x="69341" y="25907"/>
                </a:lnTo>
                <a:lnTo>
                  <a:pt x="69342" y="59435"/>
                </a:lnTo>
                <a:lnTo>
                  <a:pt x="90678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920" y="121157"/>
                </a:lnTo>
                <a:close/>
              </a:path>
              <a:path w="121920" h="121285">
                <a:moveTo>
                  <a:pt x="31242" y="102107"/>
                </a:moveTo>
                <a:lnTo>
                  <a:pt x="16002" y="102107"/>
                </a:lnTo>
                <a:lnTo>
                  <a:pt x="24384" y="115823"/>
                </a:lnTo>
                <a:lnTo>
                  <a:pt x="31242" y="102107"/>
                </a:lnTo>
                <a:close/>
              </a:path>
              <a:path w="121920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678" y="102107"/>
                </a:lnTo>
                <a:lnTo>
                  <a:pt x="31242" y="102107"/>
                </a:lnTo>
                <a:lnTo>
                  <a:pt x="24384" y="115823"/>
                </a:lnTo>
                <a:lnTo>
                  <a:pt x="16002" y="102107"/>
                </a:lnTo>
                <a:lnTo>
                  <a:pt x="16001" y="121157"/>
                </a:lnTo>
                <a:lnTo>
                  <a:pt x="105918" y="121157"/>
                </a:lnTo>
                <a:close/>
              </a:path>
              <a:path w="121920" h="121285">
                <a:moveTo>
                  <a:pt x="69341" y="25907"/>
                </a:moveTo>
                <a:lnTo>
                  <a:pt x="52577" y="25907"/>
                </a:lnTo>
                <a:lnTo>
                  <a:pt x="60960" y="42671"/>
                </a:lnTo>
                <a:lnTo>
                  <a:pt x="69341" y="25907"/>
                </a:lnTo>
                <a:close/>
              </a:path>
              <a:path w="121920" h="121285">
                <a:moveTo>
                  <a:pt x="60960" y="42671"/>
                </a:moveTo>
                <a:lnTo>
                  <a:pt x="52577" y="25907"/>
                </a:lnTo>
                <a:lnTo>
                  <a:pt x="52577" y="59435"/>
                </a:lnTo>
                <a:lnTo>
                  <a:pt x="60960" y="42671"/>
                </a:lnTo>
                <a:close/>
              </a:path>
              <a:path w="121920" h="121285">
                <a:moveTo>
                  <a:pt x="69342" y="59435"/>
                </a:moveTo>
                <a:lnTo>
                  <a:pt x="69341" y="25907"/>
                </a:lnTo>
                <a:lnTo>
                  <a:pt x="60960" y="42671"/>
                </a:lnTo>
                <a:lnTo>
                  <a:pt x="69342" y="59435"/>
                </a:lnTo>
                <a:close/>
              </a:path>
              <a:path w="121920" h="121285">
                <a:moveTo>
                  <a:pt x="105918" y="102107"/>
                </a:moveTo>
                <a:lnTo>
                  <a:pt x="90678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5" name="object 45"/>
          <p:cNvSpPr/>
          <p:nvPr/>
        </p:nvSpPr>
        <p:spPr>
          <a:xfrm>
            <a:off x="4758384" y="4617556"/>
            <a:ext cx="109866" cy="1098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6" name="object 46"/>
          <p:cNvSpPr/>
          <p:nvPr/>
        </p:nvSpPr>
        <p:spPr>
          <a:xfrm>
            <a:off x="3878073" y="3726880"/>
            <a:ext cx="0" cy="1557013"/>
          </a:xfrm>
          <a:custGeom>
            <a:avLst/>
            <a:gdLst/>
            <a:ahLst/>
            <a:cxnLst/>
            <a:rect l="l" t="t" r="r" b="b"/>
            <a:pathLst>
              <a:path h="1717039">
                <a:moveTo>
                  <a:pt x="0" y="0"/>
                </a:moveTo>
                <a:lnTo>
                  <a:pt x="0" y="1716786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7" name="object 47"/>
          <p:cNvSpPr txBox="1"/>
          <p:nvPr/>
        </p:nvSpPr>
        <p:spPr>
          <a:xfrm>
            <a:off x="5495196" y="4226690"/>
            <a:ext cx="4586971" cy="5695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har char="•"/>
              <a:tabLst>
                <a:tab pos="172085" algn="l"/>
              </a:tabLst>
            </a:pPr>
            <a:r>
              <a:rPr sz="1815" spc="-5" dirty="0">
                <a:latin typeface="Arial" panose="020B0604020202020204"/>
                <a:cs typeface="Arial" panose="020B0604020202020204"/>
              </a:rPr>
              <a:t>but possibly the large margin solution is  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better,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even though one constraint is</a:t>
            </a:r>
            <a:r>
              <a:rPr sz="1815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violated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4101" y="2805709"/>
            <a:ext cx="82326" cy="819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9" name="object 49"/>
          <p:cNvSpPr/>
          <p:nvPr/>
        </p:nvSpPr>
        <p:spPr>
          <a:xfrm>
            <a:off x="4148938" y="4815177"/>
            <a:ext cx="81708" cy="822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0" name="object 50"/>
          <p:cNvSpPr txBox="1"/>
          <p:nvPr/>
        </p:nvSpPr>
        <p:spPr>
          <a:xfrm>
            <a:off x="2328425" y="5682589"/>
            <a:ext cx="6970285" cy="5695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general 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there is a trade </a:t>
            </a:r>
            <a:r>
              <a:rPr sz="1815" spc="-1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off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between 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margin 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and the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number of  mistakes 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on the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training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15" spc="-1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29870"/>
            <a:ext cx="9043670" cy="626110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cs typeface="+mj-lt"/>
              </a:rPr>
              <a:t>Introduce “slack”</a:t>
            </a:r>
            <a:r>
              <a:rPr sz="4000" spc="15" dirty="0">
                <a:cs typeface="+mj-lt"/>
              </a:rPr>
              <a:t> </a:t>
            </a:r>
            <a:r>
              <a:rPr sz="4000" spc="-5" dirty="0">
                <a:cs typeface="+mj-lt"/>
              </a:rPr>
              <a:t>variables</a:t>
            </a:r>
            <a:endParaRPr sz="4000">
              <a:cs typeface="+mj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205" y="958215"/>
            <a:ext cx="9479280" cy="589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340" y="132080"/>
            <a:ext cx="7901305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“Soft” margin</a:t>
            </a:r>
            <a:r>
              <a:rPr sz="4000" spc="-8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solution</a:t>
            </a:r>
            <a:endParaRPr sz="4000">
              <a:cs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070" y="1621790"/>
            <a:ext cx="6062980" cy="2157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7990" y="1099820"/>
            <a:ext cx="62007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The optimization problem becomes</a:t>
            </a:r>
            <a:endParaRPr lang="zh-CN" altLang="en-US" sz="2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3627755"/>
            <a:ext cx="6865620" cy="313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340" y="132080"/>
            <a:ext cx="7901305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“Soft” margin</a:t>
            </a:r>
            <a:r>
              <a:rPr sz="4000" spc="-8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solution</a:t>
            </a:r>
            <a:endParaRPr sz="4000">
              <a:cs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070" y="1550670"/>
            <a:ext cx="5270500" cy="18757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7990" y="1099820"/>
            <a:ext cx="62007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The optimization problem becomes</a:t>
            </a:r>
            <a:endParaRPr lang="zh-CN" altLang="en-US" sz="2800"/>
          </a:p>
        </p:txBody>
      </p:sp>
      <p:sp>
        <p:nvSpPr>
          <p:cNvPr id="310278" name="文本框 310277"/>
          <p:cNvSpPr txBox="1"/>
          <p:nvPr/>
        </p:nvSpPr>
        <p:spPr>
          <a:xfrm>
            <a:off x="685800" y="4281805"/>
            <a:ext cx="7696200" cy="1336675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000" b="1">
                <a:latin typeface="Times New Roman" panose="02020603050405020304" charset="0"/>
              </a:rPr>
              <a:t>Find </a:t>
            </a:r>
            <a:r>
              <a:rPr lang="el-GR" altLang="zh-CN" sz="2000" b="1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000" b="1" i="1">
                <a:latin typeface="Times New Roman" panose="02020603050405020304" charset="0"/>
                <a:ea typeface="Times New Roman" panose="02020603050405020304" charset="0"/>
              </a:rPr>
              <a:t>…</a:t>
            </a:r>
            <a:r>
              <a:rPr lang="el-GR" altLang="zh-CN" sz="2000" b="1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0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</a:rPr>
              <a:t>such that</a:t>
            </a:r>
            <a:endParaRPr lang="en-US" altLang="zh-CN" sz="2000" b="1">
              <a:latin typeface="Times New Roman" panose="02020603050405020304" charset="0"/>
            </a:endParaRPr>
          </a:p>
          <a:p>
            <a:pPr algn="l"/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Q(</a:t>
            </a:r>
            <a:r>
              <a:rPr lang="el-GR" altLang="zh-CN" sz="2000" b="1">
                <a:latin typeface="Times New Roman" panose="02020603050405020304" charset="0"/>
              </a:rPr>
              <a:t>α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) =</a:t>
            </a:r>
            <a:r>
              <a:rPr lang="el-GR" altLang="zh-CN" sz="2000" b="1" dirty="0">
                <a:latin typeface="Times New Roman" panose="02020603050405020304" charset="0"/>
                <a:ea typeface="Times New Roman" panose="02020603050405020304" charset="0"/>
              </a:rPr>
              <a:t>Σ</a:t>
            </a:r>
            <a:r>
              <a:rPr lang="el-GR" altLang="zh-CN" sz="2000" b="1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baseline="-25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000" b="1">
                <a:latin typeface="Times New Roman" panose="02020603050405020304" charset="0"/>
                <a:ea typeface="Times New Roman" panose="02020603050405020304" charset="0"/>
              </a:rPr>
              <a:t>½</a:t>
            </a:r>
            <a:r>
              <a:rPr lang="el-GR" altLang="zh-CN" sz="2000" b="1" dirty="0">
                <a:latin typeface="Times New Roman" panose="02020603050405020304" charset="0"/>
              </a:rPr>
              <a:t>ΣΣ</a:t>
            </a:r>
            <a:r>
              <a:rPr lang="el-GR" altLang="zh-CN" sz="2000" b="1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l-GR" altLang="zh-CN" sz="2000" b="1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0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b="1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i</a:t>
            </a:r>
            <a:r>
              <a:rPr lang="en-US" altLang="zh-CN" sz="2000" b="1" baseline="30000" err="1">
                <a:latin typeface="Times New Roman" panose="02020603050405020304" charset="0"/>
              </a:rPr>
              <a:t>T</a:t>
            </a:r>
            <a:r>
              <a:rPr lang="en-US" altLang="zh-CN" sz="2000" b="1" err="1">
                <a:latin typeface="Times New Roman" panose="02020603050405020304" charset="0"/>
              </a:rPr>
              <a:t>x</a:t>
            </a:r>
            <a:r>
              <a:rPr lang="en-US" altLang="zh-CN" sz="2000" b="1" baseline="-25000" err="1">
                <a:latin typeface="Times New Roman" panose="02020603050405020304" charset="0"/>
              </a:rPr>
              <a:t>j</a:t>
            </a:r>
            <a:r>
              <a:rPr lang="en-US" altLang="zh-CN" sz="2000" b="1">
                <a:latin typeface="Times New Roman" panose="02020603050405020304" charset="0"/>
              </a:rPr>
              <a:t> is maximized and </a:t>
            </a:r>
            <a:endParaRPr lang="en-US" altLang="zh-CN" sz="2000" b="1">
              <a:latin typeface="Times New Roman" panose="02020603050405020304" charset="0"/>
            </a:endParaRPr>
          </a:p>
          <a:p>
            <a:pPr algn="l"/>
            <a:r>
              <a:rPr lang="en-US" altLang="zh-CN" sz="2000" b="1">
                <a:latin typeface="Times New Roman" panose="02020603050405020304" charset="0"/>
              </a:rPr>
              <a:t>(1)  </a:t>
            </a:r>
            <a:r>
              <a:rPr lang="el-GR" altLang="zh-CN" sz="2000" b="1" dirty="0">
                <a:latin typeface="Times New Roman" panose="02020603050405020304" charset="0"/>
              </a:rPr>
              <a:t>Σ</a:t>
            </a:r>
            <a:r>
              <a:rPr lang="el-GR" altLang="zh-CN" sz="2000" b="1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0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= 0</a:t>
            </a:r>
            <a:endParaRPr lang="en-US" altLang="zh-CN" sz="2000" b="1">
              <a:latin typeface="Times New Roman" panose="02020603050405020304" charset="0"/>
            </a:endParaRPr>
          </a:p>
          <a:p>
            <a:pPr algn="l"/>
            <a:r>
              <a:rPr lang="en-US" altLang="zh-CN" sz="2000" b="1">
                <a:latin typeface="Times New Roman" panose="02020603050405020304" charset="0"/>
              </a:rPr>
              <a:t>(2)  0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≤</a:t>
            </a:r>
            <a:r>
              <a:rPr lang="en-US" altLang="zh-CN" sz="2000" b="1">
                <a:latin typeface="Times New Roman" panose="02020603050405020304" charset="0"/>
              </a:rPr>
              <a:t> </a:t>
            </a:r>
            <a:r>
              <a:rPr lang="el-GR" altLang="zh-CN" sz="2000" b="1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0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≤ </a:t>
            </a: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 for all </a:t>
            </a:r>
            <a:r>
              <a:rPr lang="el-GR" altLang="zh-CN" sz="2000" b="1" i="1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0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en-US" altLang="zh-CN" sz="2000" b="1" i="1" baseline="-2500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10279" name="圆角矩形 310278"/>
          <p:cNvSpPr/>
          <p:nvPr/>
        </p:nvSpPr>
        <p:spPr>
          <a:xfrm>
            <a:off x="3261995" y="4553585"/>
            <a:ext cx="533400" cy="53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5465" y="3526790"/>
            <a:ext cx="7469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The dual problem for soft margin classification: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340" y="132080"/>
            <a:ext cx="7901305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“Soft” margin</a:t>
            </a:r>
            <a:r>
              <a:rPr sz="4000" spc="-8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solution</a:t>
            </a:r>
            <a:endParaRPr sz="4000"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7990" y="1099820"/>
            <a:ext cx="62007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 Solution to the dual problem is: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985" y="1772920"/>
            <a:ext cx="5455920" cy="1668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3800475"/>
            <a:ext cx="4994275" cy="190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1300" name="矩形 311299"/>
          <p:cNvSpPr/>
          <p:nvPr/>
        </p:nvSpPr>
        <p:spPr>
          <a:xfrm>
            <a:off x="786130" y="64770"/>
            <a:ext cx="4800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4000" err="1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Non-linear SVMs</a:t>
            </a:r>
            <a:endParaRPr lang="en-US" altLang="zh-CN" sz="4000" err="1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311301" name="矩形 311300"/>
          <p:cNvSpPr/>
          <p:nvPr/>
        </p:nvSpPr>
        <p:spPr>
          <a:xfrm>
            <a:off x="338455" y="1054100"/>
            <a:ext cx="111252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Datasets that are linearly separable with some noise work out great:</a:t>
            </a: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But what are we going to do if the dataset is just too hard? </a:t>
            </a: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endParaRPr lang="en-US" altLang="zh-CN" sz="2400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How about</a:t>
            </a:r>
            <a:r>
              <a:rPr lang="en-US" altLang="zh-CN" sz="2400">
                <a:latin typeface="Times New Roman" panose="02020603050405020304" charset="0"/>
              </a:rPr>
              <a:t>…</a:t>
            </a:r>
            <a:r>
              <a:rPr lang="en-US" altLang="zh-CN" sz="2400"/>
              <a:t> mapping data to a higher-dimensional space:</a:t>
            </a:r>
            <a:endParaRPr lang="en-US" altLang="zh-CN" sz="2400"/>
          </a:p>
        </p:txBody>
      </p:sp>
      <p:sp>
        <p:nvSpPr>
          <p:cNvPr id="311305" name="文本框 311304"/>
          <p:cNvSpPr txBox="1"/>
          <p:nvPr/>
        </p:nvSpPr>
        <p:spPr>
          <a:xfrm>
            <a:off x="5105400" y="5638800"/>
            <a:ext cx="3429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n-US" altLang="zh-CN">
                <a:latin typeface="Times New Roman" panose="02020603050405020304" charset="0"/>
              </a:rPr>
              <a:t>0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311317" name="文本框 311316"/>
          <p:cNvSpPr txBox="1"/>
          <p:nvPr/>
        </p:nvSpPr>
        <p:spPr>
          <a:xfrm>
            <a:off x="7162800" y="5715000"/>
            <a:ext cx="457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n-US" altLang="zh-CN" i="1">
                <a:latin typeface="Times New Roman" panose="02020603050405020304" charset="0"/>
              </a:rPr>
              <a:t>x</a:t>
            </a:r>
            <a:endParaRPr lang="en-US" altLang="zh-CN" i="1" baseline="30000">
              <a:latin typeface="Times New Roman" panose="02020603050405020304" charset="0"/>
            </a:endParaRPr>
          </a:p>
        </p:txBody>
      </p:sp>
      <p:grpSp>
        <p:nvGrpSpPr>
          <p:cNvPr id="311318" name="组合 311317"/>
          <p:cNvGrpSpPr/>
          <p:nvPr/>
        </p:nvGrpSpPr>
        <p:grpSpPr>
          <a:xfrm>
            <a:off x="1762760" y="3105150"/>
            <a:ext cx="4286250" cy="425451"/>
            <a:chOff x="1056" y="2322"/>
            <a:chExt cx="2700" cy="268"/>
          </a:xfrm>
        </p:grpSpPr>
        <p:sp>
          <p:nvSpPr>
            <p:cNvPr id="311319" name="直接连接符 311318"/>
            <p:cNvSpPr/>
            <p:nvPr/>
          </p:nvSpPr>
          <p:spPr>
            <a:xfrm>
              <a:off x="1056" y="2358"/>
              <a:ext cx="2496" cy="0"/>
            </a:xfrm>
            <a:prstGeom prst="line">
              <a:avLst/>
            </a:prstGeom>
            <a:ln w="254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1320" name="八边形 311319"/>
            <p:cNvSpPr/>
            <p:nvPr/>
          </p:nvSpPr>
          <p:spPr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1" name="直接连接符 311320"/>
            <p:cNvSpPr/>
            <p:nvPr/>
          </p:nvSpPr>
          <p:spPr>
            <a:xfrm>
              <a:off x="2196" y="2322"/>
              <a:ext cx="0" cy="72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322" name="文本框 311321"/>
            <p:cNvSpPr txBox="1"/>
            <p:nvPr/>
          </p:nvSpPr>
          <p:spPr>
            <a:xfrm>
              <a:off x="2106" y="2358"/>
              <a:ext cx="21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charset="0"/>
                </a:rPr>
                <a:t>0</a:t>
              </a:r>
              <a:endParaRPr lang="en-US" altLang="zh-CN">
                <a:latin typeface="Times New Roman" panose="02020603050405020304" charset="0"/>
              </a:endParaRPr>
            </a:p>
          </p:txBody>
        </p:sp>
        <p:sp>
          <p:nvSpPr>
            <p:cNvPr id="311323" name="八边形 311322"/>
            <p:cNvSpPr/>
            <p:nvPr/>
          </p:nvSpPr>
          <p:spPr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4" name="八边形 311323"/>
            <p:cNvSpPr/>
            <p:nvPr/>
          </p:nvSpPr>
          <p:spPr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5" name="八边形 311324"/>
            <p:cNvSpPr/>
            <p:nvPr/>
          </p:nvSpPr>
          <p:spPr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6" name="八边形 311325"/>
            <p:cNvSpPr/>
            <p:nvPr/>
          </p:nvSpPr>
          <p:spPr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7" name="八边形 311326"/>
            <p:cNvSpPr/>
            <p:nvPr/>
          </p:nvSpPr>
          <p:spPr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8" name="八边形 311327"/>
            <p:cNvSpPr/>
            <p:nvPr/>
          </p:nvSpPr>
          <p:spPr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29" name="八边形 311328"/>
            <p:cNvSpPr/>
            <p:nvPr/>
          </p:nvSpPr>
          <p:spPr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30" name="八边形 311329"/>
            <p:cNvSpPr/>
            <p:nvPr/>
          </p:nvSpPr>
          <p:spPr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31" name="八边形 311330"/>
            <p:cNvSpPr/>
            <p:nvPr/>
          </p:nvSpPr>
          <p:spPr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32" name="文本框 311331"/>
            <p:cNvSpPr txBox="1"/>
            <p:nvPr/>
          </p:nvSpPr>
          <p:spPr>
            <a:xfrm>
              <a:off x="3468" y="2322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charset="0"/>
                </a:rPr>
                <a:t>x</a:t>
              </a:r>
              <a:endParaRPr lang="en-US" altLang="zh-CN" i="1" baseline="30000">
                <a:latin typeface="Times New Roman" panose="02020603050405020304" charset="0"/>
              </a:endParaRPr>
            </a:p>
          </p:txBody>
        </p:sp>
      </p:grpSp>
      <p:grpSp>
        <p:nvGrpSpPr>
          <p:cNvPr id="311333" name="组合 311332"/>
          <p:cNvGrpSpPr/>
          <p:nvPr/>
        </p:nvGrpSpPr>
        <p:grpSpPr>
          <a:xfrm>
            <a:off x="1719580" y="1636395"/>
            <a:ext cx="4324350" cy="644526"/>
            <a:chOff x="1056" y="1284"/>
            <a:chExt cx="2724" cy="406"/>
          </a:xfrm>
        </p:grpSpPr>
        <p:sp>
          <p:nvSpPr>
            <p:cNvPr id="311334" name="直接连接符 311333"/>
            <p:cNvSpPr/>
            <p:nvPr/>
          </p:nvSpPr>
          <p:spPr>
            <a:xfrm>
              <a:off x="1056" y="1458"/>
              <a:ext cx="2496" cy="0"/>
            </a:xfrm>
            <a:prstGeom prst="line">
              <a:avLst/>
            </a:prstGeom>
            <a:ln w="254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1335" name="八边形 311334"/>
            <p:cNvSpPr/>
            <p:nvPr/>
          </p:nvSpPr>
          <p:spPr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36" name="直接连接符 311335"/>
            <p:cNvSpPr/>
            <p:nvPr/>
          </p:nvSpPr>
          <p:spPr>
            <a:xfrm>
              <a:off x="2196" y="1422"/>
              <a:ext cx="0" cy="72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337" name="文本框 311336"/>
            <p:cNvSpPr txBox="1"/>
            <p:nvPr/>
          </p:nvSpPr>
          <p:spPr>
            <a:xfrm>
              <a:off x="2106" y="1458"/>
              <a:ext cx="21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charset="0"/>
                </a:rPr>
                <a:t>0</a:t>
              </a:r>
              <a:endParaRPr lang="en-US" altLang="zh-CN">
                <a:latin typeface="Times New Roman" panose="02020603050405020304" charset="0"/>
              </a:endParaRPr>
            </a:p>
          </p:txBody>
        </p:sp>
        <p:sp>
          <p:nvSpPr>
            <p:cNvPr id="311338" name="八边形 311337"/>
            <p:cNvSpPr/>
            <p:nvPr/>
          </p:nvSpPr>
          <p:spPr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39" name="八边形 311338"/>
            <p:cNvSpPr/>
            <p:nvPr/>
          </p:nvSpPr>
          <p:spPr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0" name="八边形 311339"/>
            <p:cNvSpPr/>
            <p:nvPr/>
          </p:nvSpPr>
          <p:spPr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1" name="八边形 311340"/>
            <p:cNvSpPr/>
            <p:nvPr/>
          </p:nvSpPr>
          <p:spPr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2" name="八边形 311341"/>
            <p:cNvSpPr/>
            <p:nvPr/>
          </p:nvSpPr>
          <p:spPr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3" name="八边形 311342"/>
            <p:cNvSpPr/>
            <p:nvPr/>
          </p:nvSpPr>
          <p:spPr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4" name="直接连接符 311343"/>
            <p:cNvSpPr/>
            <p:nvPr/>
          </p:nvSpPr>
          <p:spPr>
            <a:xfrm>
              <a:off x="2268" y="1302"/>
              <a:ext cx="0" cy="348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345" name="椭圆 311344"/>
            <p:cNvSpPr/>
            <p:nvPr/>
          </p:nvSpPr>
          <p:spPr>
            <a:xfrm>
              <a:off x="2405" y="1393"/>
              <a:ext cx="144" cy="138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6" name="椭圆 311345"/>
            <p:cNvSpPr/>
            <p:nvPr/>
          </p:nvSpPr>
          <p:spPr>
            <a:xfrm>
              <a:off x="1955" y="1387"/>
              <a:ext cx="144" cy="138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47" name="直接连接符 311346"/>
            <p:cNvSpPr/>
            <p:nvPr/>
          </p:nvSpPr>
          <p:spPr>
            <a:xfrm flipH="1" flipV="1">
              <a:off x="2475" y="1284"/>
              <a:ext cx="6" cy="377"/>
            </a:xfrm>
            <a:prstGeom prst="line">
              <a:avLst/>
            </a:prstGeom>
            <a:ln w="9525" cap="rnd" cmpd="sng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11348" name="直接连接符 311347"/>
            <p:cNvSpPr/>
            <p:nvPr/>
          </p:nvSpPr>
          <p:spPr>
            <a:xfrm flipH="1" flipV="1">
              <a:off x="2025" y="1284"/>
              <a:ext cx="6" cy="377"/>
            </a:xfrm>
            <a:prstGeom prst="line">
              <a:avLst/>
            </a:prstGeom>
            <a:ln w="9525" cap="rnd" cmpd="sng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11349" name="文本框 311348"/>
            <p:cNvSpPr txBox="1"/>
            <p:nvPr/>
          </p:nvSpPr>
          <p:spPr>
            <a:xfrm>
              <a:off x="3492" y="1410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charset="0"/>
                </a:rPr>
                <a:t>x</a:t>
              </a:r>
              <a:endParaRPr lang="en-US" altLang="zh-CN" i="1" baseline="30000">
                <a:latin typeface="Times New Roman" panose="02020603050405020304" charset="0"/>
              </a:endParaRPr>
            </a:p>
          </p:txBody>
        </p:sp>
      </p:grpSp>
      <p:grpSp>
        <p:nvGrpSpPr>
          <p:cNvPr id="311356" name="组合 311355"/>
          <p:cNvGrpSpPr/>
          <p:nvPr/>
        </p:nvGrpSpPr>
        <p:grpSpPr>
          <a:xfrm>
            <a:off x="1335405" y="4389120"/>
            <a:ext cx="4352925" cy="1827213"/>
            <a:chOff x="1122" y="2874"/>
            <a:chExt cx="2742" cy="1151"/>
          </a:xfrm>
        </p:grpSpPr>
        <p:sp>
          <p:nvSpPr>
            <p:cNvPr id="311302" name="直接连接符 311301"/>
            <p:cNvSpPr/>
            <p:nvPr/>
          </p:nvSpPr>
          <p:spPr>
            <a:xfrm>
              <a:off x="1122" y="3900"/>
              <a:ext cx="2496" cy="0"/>
            </a:xfrm>
            <a:prstGeom prst="line">
              <a:avLst/>
            </a:prstGeom>
            <a:ln w="254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1303" name="八边形 311302"/>
            <p:cNvSpPr/>
            <p:nvPr/>
          </p:nvSpPr>
          <p:spPr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04" name="直接连接符 311303"/>
            <p:cNvSpPr/>
            <p:nvPr/>
          </p:nvSpPr>
          <p:spPr>
            <a:xfrm>
              <a:off x="2262" y="3864"/>
              <a:ext cx="0" cy="72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306" name="八边形 311305"/>
            <p:cNvSpPr/>
            <p:nvPr/>
          </p:nvSpPr>
          <p:spPr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07" name="八边形 311306"/>
            <p:cNvSpPr/>
            <p:nvPr/>
          </p:nvSpPr>
          <p:spPr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08" name="八边形 311307"/>
            <p:cNvSpPr/>
            <p:nvPr/>
          </p:nvSpPr>
          <p:spPr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09" name="八边形 311308"/>
            <p:cNvSpPr/>
            <p:nvPr/>
          </p:nvSpPr>
          <p:spPr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0" name="八边形 311309"/>
            <p:cNvSpPr/>
            <p:nvPr/>
          </p:nvSpPr>
          <p:spPr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1" name="八边形 311310"/>
            <p:cNvSpPr/>
            <p:nvPr/>
          </p:nvSpPr>
          <p:spPr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2" name="八边形 311311"/>
            <p:cNvSpPr/>
            <p:nvPr/>
          </p:nvSpPr>
          <p:spPr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3" name="八边形 311312"/>
            <p:cNvSpPr/>
            <p:nvPr/>
          </p:nvSpPr>
          <p:spPr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4" name="八边形 311313"/>
            <p:cNvSpPr/>
            <p:nvPr/>
          </p:nvSpPr>
          <p:spPr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15" name="直接连接符 311314"/>
            <p:cNvSpPr/>
            <p:nvPr/>
          </p:nvSpPr>
          <p:spPr>
            <a:xfrm flipV="1">
              <a:off x="2262" y="2988"/>
              <a:ext cx="0" cy="936"/>
            </a:xfrm>
            <a:prstGeom prst="line">
              <a:avLst/>
            </a:prstGeom>
            <a:ln w="254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11316" name="文本框 311315"/>
            <p:cNvSpPr txBox="1"/>
            <p:nvPr/>
          </p:nvSpPr>
          <p:spPr>
            <a:xfrm>
              <a:off x="2262" y="2874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charset="0"/>
                </a:rPr>
                <a:t>x</a:t>
              </a:r>
              <a:r>
                <a:rPr lang="en-US" altLang="zh-CN" i="1" baseline="30000">
                  <a:latin typeface="Times New Roman" panose="02020603050405020304" charset="0"/>
                </a:rPr>
                <a:t>2</a:t>
              </a:r>
              <a:endParaRPr lang="en-US" altLang="zh-CN" i="1" baseline="30000">
                <a:latin typeface="Times New Roman" panose="02020603050405020304" charset="0"/>
              </a:endParaRPr>
            </a:p>
          </p:txBody>
        </p:sp>
        <p:sp>
          <p:nvSpPr>
            <p:cNvPr id="311350" name="直接连接符 311349"/>
            <p:cNvSpPr/>
            <p:nvPr/>
          </p:nvSpPr>
          <p:spPr>
            <a:xfrm flipV="1">
              <a:off x="1860" y="3180"/>
              <a:ext cx="2004" cy="816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351" name="直接连接符 311350"/>
            <p:cNvSpPr/>
            <p:nvPr/>
          </p:nvSpPr>
          <p:spPr>
            <a:xfrm flipV="1">
              <a:off x="1857" y="3132"/>
              <a:ext cx="1962" cy="809"/>
            </a:xfrm>
            <a:prstGeom prst="line">
              <a:avLst/>
            </a:prstGeom>
            <a:ln w="9525" cap="rnd" cmpd="sng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11352" name="直接连接符 311351"/>
            <p:cNvSpPr/>
            <p:nvPr/>
          </p:nvSpPr>
          <p:spPr>
            <a:xfrm flipV="1">
              <a:off x="1929" y="3240"/>
              <a:ext cx="1926" cy="785"/>
            </a:xfrm>
            <a:prstGeom prst="line">
              <a:avLst/>
            </a:prstGeom>
            <a:ln w="9525" cap="rnd" cmpd="sng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11353" name="椭圆 311352"/>
            <p:cNvSpPr/>
            <p:nvPr/>
          </p:nvSpPr>
          <p:spPr>
            <a:xfrm>
              <a:off x="2945" y="3403"/>
              <a:ext cx="144" cy="138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54" name="椭圆 311353"/>
            <p:cNvSpPr/>
            <p:nvPr/>
          </p:nvSpPr>
          <p:spPr>
            <a:xfrm>
              <a:off x="2699" y="3601"/>
              <a:ext cx="144" cy="138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1355" name="椭圆 311354"/>
            <p:cNvSpPr/>
            <p:nvPr/>
          </p:nvSpPr>
          <p:spPr>
            <a:xfrm>
              <a:off x="2027" y="3775"/>
              <a:ext cx="144" cy="138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0960" y="4115435"/>
            <a:ext cx="5053330" cy="252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2324" name="矩形 312323"/>
          <p:cNvSpPr/>
          <p:nvPr/>
        </p:nvSpPr>
        <p:spPr>
          <a:xfrm>
            <a:off x="695325" y="0"/>
            <a:ext cx="10559415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4000" err="1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Non-linear SVMs</a:t>
            </a:r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:  Feature spaces</a:t>
            </a:r>
            <a:endParaRPr lang="en-US" altLang="zh-CN" sz="40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312325" name="矩形 312324"/>
          <p:cNvSpPr/>
          <p:nvPr/>
        </p:nvSpPr>
        <p:spPr>
          <a:xfrm>
            <a:off x="394335" y="1066800"/>
            <a:ext cx="9740265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General idea:   the original input space can always be mapped to some higher-dimensional feature space where the training set is separable:</a:t>
            </a:r>
            <a:endParaRPr lang="en-US" altLang="zh-CN" sz="2400"/>
          </a:p>
        </p:txBody>
      </p:sp>
      <p:sp>
        <p:nvSpPr>
          <p:cNvPr id="312326" name="直接连接符 312325"/>
          <p:cNvSpPr/>
          <p:nvPr/>
        </p:nvSpPr>
        <p:spPr>
          <a:xfrm flipV="1">
            <a:off x="3592513" y="2559050"/>
            <a:ext cx="0" cy="3041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327" name="直接连接符 312326"/>
          <p:cNvSpPr/>
          <p:nvPr/>
        </p:nvSpPr>
        <p:spPr>
          <a:xfrm flipV="1">
            <a:off x="1971675" y="4170363"/>
            <a:ext cx="331946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328" name="八边形 312327"/>
          <p:cNvSpPr/>
          <p:nvPr/>
        </p:nvSpPr>
        <p:spPr>
          <a:xfrm>
            <a:off x="3622675" y="3390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29" name="八边形 312328"/>
          <p:cNvSpPr/>
          <p:nvPr/>
        </p:nvSpPr>
        <p:spPr>
          <a:xfrm>
            <a:off x="3048000" y="374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0" name="八边形 312329"/>
          <p:cNvSpPr/>
          <p:nvPr/>
        </p:nvSpPr>
        <p:spPr>
          <a:xfrm>
            <a:off x="3200400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1" name="八边形 312330"/>
          <p:cNvSpPr/>
          <p:nvPr/>
        </p:nvSpPr>
        <p:spPr>
          <a:xfrm>
            <a:off x="3733800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2" name="八边形 312331"/>
          <p:cNvSpPr/>
          <p:nvPr/>
        </p:nvSpPr>
        <p:spPr>
          <a:xfrm>
            <a:off x="3314700" y="343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3" name="八边形 312332"/>
          <p:cNvSpPr/>
          <p:nvPr/>
        </p:nvSpPr>
        <p:spPr>
          <a:xfrm>
            <a:off x="2819400" y="406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4" name="八边形 312333"/>
          <p:cNvSpPr/>
          <p:nvPr/>
        </p:nvSpPr>
        <p:spPr>
          <a:xfrm>
            <a:off x="3238500" y="4808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5" name="八边形 312334"/>
          <p:cNvSpPr/>
          <p:nvPr/>
        </p:nvSpPr>
        <p:spPr>
          <a:xfrm>
            <a:off x="3733800" y="383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6" name="八边形 312335"/>
          <p:cNvSpPr/>
          <p:nvPr/>
        </p:nvSpPr>
        <p:spPr>
          <a:xfrm>
            <a:off x="4635500" y="382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7" name="八边形 312336"/>
          <p:cNvSpPr/>
          <p:nvPr/>
        </p:nvSpPr>
        <p:spPr>
          <a:xfrm>
            <a:off x="4495800" y="5037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8" name="八边形 312337"/>
          <p:cNvSpPr/>
          <p:nvPr/>
        </p:nvSpPr>
        <p:spPr>
          <a:xfrm>
            <a:off x="2247900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39" name="八边形 312338"/>
          <p:cNvSpPr/>
          <p:nvPr/>
        </p:nvSpPr>
        <p:spPr>
          <a:xfrm>
            <a:off x="3759200" y="540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0" name="八边形 312339"/>
          <p:cNvSpPr/>
          <p:nvPr/>
        </p:nvSpPr>
        <p:spPr>
          <a:xfrm>
            <a:off x="4724400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1" name="八边形 312340"/>
          <p:cNvSpPr/>
          <p:nvPr/>
        </p:nvSpPr>
        <p:spPr>
          <a:xfrm>
            <a:off x="2787650" y="510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2" name="八边形 312341"/>
          <p:cNvSpPr/>
          <p:nvPr/>
        </p:nvSpPr>
        <p:spPr>
          <a:xfrm>
            <a:off x="2476500" y="4618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3" name="八边形 312342"/>
          <p:cNvSpPr/>
          <p:nvPr/>
        </p:nvSpPr>
        <p:spPr>
          <a:xfrm>
            <a:off x="2533650" y="3094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4" name="八边形 312343"/>
          <p:cNvSpPr/>
          <p:nvPr/>
        </p:nvSpPr>
        <p:spPr>
          <a:xfrm>
            <a:off x="4029075" y="4229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5" name="八边形 312344"/>
          <p:cNvSpPr/>
          <p:nvPr/>
        </p:nvSpPr>
        <p:spPr>
          <a:xfrm>
            <a:off x="3648075" y="4362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6" name="八边形 312345"/>
          <p:cNvSpPr/>
          <p:nvPr/>
        </p:nvSpPr>
        <p:spPr>
          <a:xfrm>
            <a:off x="3933825" y="3124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7" name="椭圆 312346"/>
          <p:cNvSpPr/>
          <p:nvPr/>
        </p:nvSpPr>
        <p:spPr>
          <a:xfrm>
            <a:off x="2638425" y="3209925"/>
            <a:ext cx="1885950" cy="1905000"/>
          </a:xfrm>
          <a:prstGeom prst="ellipse">
            <a:avLst/>
          </a:prstGeom>
          <a:noFill/>
          <a:ln w="15875" cap="flat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8" name="八边形 312347"/>
          <p:cNvSpPr/>
          <p:nvPr/>
        </p:nvSpPr>
        <p:spPr>
          <a:xfrm>
            <a:off x="2686050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49" name="八边形 312348"/>
          <p:cNvSpPr/>
          <p:nvPr/>
        </p:nvSpPr>
        <p:spPr>
          <a:xfrm>
            <a:off x="4610100" y="3227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0" name="直接连接符 312349"/>
          <p:cNvSpPr/>
          <p:nvPr/>
        </p:nvSpPr>
        <p:spPr>
          <a:xfrm flipH="1" flipV="1">
            <a:off x="7631113" y="2311400"/>
            <a:ext cx="0" cy="2070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351" name="直接连接符 312350"/>
          <p:cNvSpPr/>
          <p:nvPr/>
        </p:nvSpPr>
        <p:spPr>
          <a:xfrm>
            <a:off x="7600950" y="4398963"/>
            <a:ext cx="234791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352" name="八边形 312351"/>
          <p:cNvSpPr/>
          <p:nvPr/>
        </p:nvSpPr>
        <p:spPr>
          <a:xfrm>
            <a:off x="7899400" y="3762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3" name="八边形 312352"/>
          <p:cNvSpPr/>
          <p:nvPr/>
        </p:nvSpPr>
        <p:spPr>
          <a:xfrm>
            <a:off x="7324725" y="4119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4" name="八边形 312353"/>
          <p:cNvSpPr/>
          <p:nvPr/>
        </p:nvSpPr>
        <p:spPr>
          <a:xfrm>
            <a:off x="770572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5" name="八边形 312354"/>
          <p:cNvSpPr/>
          <p:nvPr/>
        </p:nvSpPr>
        <p:spPr>
          <a:xfrm>
            <a:off x="852487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6" name="八边形 312355"/>
          <p:cNvSpPr/>
          <p:nvPr/>
        </p:nvSpPr>
        <p:spPr>
          <a:xfrm>
            <a:off x="7591425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7" name="八边形 312356"/>
          <p:cNvSpPr/>
          <p:nvPr/>
        </p:nvSpPr>
        <p:spPr>
          <a:xfrm>
            <a:off x="7800975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8" name="八边形 312357"/>
          <p:cNvSpPr/>
          <p:nvPr/>
        </p:nvSpPr>
        <p:spPr>
          <a:xfrm>
            <a:off x="80295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59" name="八边形 312358"/>
          <p:cNvSpPr/>
          <p:nvPr/>
        </p:nvSpPr>
        <p:spPr>
          <a:xfrm>
            <a:off x="8010525" y="4208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0" name="八边形 312359"/>
          <p:cNvSpPr/>
          <p:nvPr/>
        </p:nvSpPr>
        <p:spPr>
          <a:xfrm>
            <a:off x="9617075" y="3843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1" name="八边形 312360"/>
          <p:cNvSpPr/>
          <p:nvPr/>
        </p:nvSpPr>
        <p:spPr>
          <a:xfrm>
            <a:off x="94773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2" name="八边形 312361"/>
          <p:cNvSpPr/>
          <p:nvPr/>
        </p:nvSpPr>
        <p:spPr>
          <a:xfrm>
            <a:off x="9001125" y="2808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3" name="八边形 312362"/>
          <p:cNvSpPr/>
          <p:nvPr/>
        </p:nvSpPr>
        <p:spPr>
          <a:xfrm>
            <a:off x="9007475" y="407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4" name="八边形 312363"/>
          <p:cNvSpPr/>
          <p:nvPr/>
        </p:nvSpPr>
        <p:spPr>
          <a:xfrm>
            <a:off x="9705975" y="4579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5" name="八边形 312364"/>
          <p:cNvSpPr/>
          <p:nvPr/>
        </p:nvSpPr>
        <p:spPr>
          <a:xfrm>
            <a:off x="8531225" y="351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6" name="八边形 312365"/>
          <p:cNvSpPr/>
          <p:nvPr/>
        </p:nvSpPr>
        <p:spPr>
          <a:xfrm>
            <a:off x="9134475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7" name="八边形 312366"/>
          <p:cNvSpPr/>
          <p:nvPr/>
        </p:nvSpPr>
        <p:spPr>
          <a:xfrm>
            <a:off x="8924925" y="3017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8" name="八边形 312367"/>
          <p:cNvSpPr/>
          <p:nvPr/>
        </p:nvSpPr>
        <p:spPr>
          <a:xfrm>
            <a:off x="7534275" y="4524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69" name="八边形 312368"/>
          <p:cNvSpPr/>
          <p:nvPr/>
        </p:nvSpPr>
        <p:spPr>
          <a:xfrm>
            <a:off x="7153275" y="465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70" name="八边形 312369"/>
          <p:cNvSpPr/>
          <p:nvPr/>
        </p:nvSpPr>
        <p:spPr>
          <a:xfrm>
            <a:off x="8915400" y="3143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71" name="八边形 312370"/>
          <p:cNvSpPr/>
          <p:nvPr/>
        </p:nvSpPr>
        <p:spPr>
          <a:xfrm>
            <a:off x="8467725" y="267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72" name="八边形 312371"/>
          <p:cNvSpPr/>
          <p:nvPr/>
        </p:nvSpPr>
        <p:spPr>
          <a:xfrm>
            <a:off x="9591675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73" name="直接连接符 312372"/>
          <p:cNvSpPr/>
          <p:nvPr/>
        </p:nvSpPr>
        <p:spPr>
          <a:xfrm flipH="1">
            <a:off x="6383338" y="4400550"/>
            <a:ext cx="1238250" cy="9969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374" name="直接连接符 312373"/>
          <p:cNvSpPr/>
          <p:nvPr/>
        </p:nvSpPr>
        <p:spPr>
          <a:xfrm>
            <a:off x="7620000" y="3048000"/>
            <a:ext cx="1447800" cy="1333500"/>
          </a:xfrm>
          <a:prstGeom prst="line">
            <a:avLst/>
          </a:prstGeom>
          <a:ln w="15875" cap="flat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2375" name="直接连接符 312374"/>
          <p:cNvSpPr/>
          <p:nvPr/>
        </p:nvSpPr>
        <p:spPr>
          <a:xfrm flipV="1">
            <a:off x="7848600" y="4419600"/>
            <a:ext cx="1219200" cy="1219200"/>
          </a:xfrm>
          <a:prstGeom prst="line">
            <a:avLst/>
          </a:prstGeom>
          <a:ln w="15875" cap="flat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2376" name="直接连接符 312375"/>
          <p:cNvSpPr/>
          <p:nvPr/>
        </p:nvSpPr>
        <p:spPr>
          <a:xfrm flipV="1">
            <a:off x="6153150" y="3086100"/>
            <a:ext cx="1466850" cy="838200"/>
          </a:xfrm>
          <a:prstGeom prst="line">
            <a:avLst/>
          </a:prstGeom>
          <a:ln w="15875" cap="flat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2377" name="直接连接符 312376"/>
          <p:cNvSpPr/>
          <p:nvPr/>
        </p:nvSpPr>
        <p:spPr>
          <a:xfrm>
            <a:off x="6134100" y="3924300"/>
            <a:ext cx="1714500" cy="1695450"/>
          </a:xfrm>
          <a:prstGeom prst="line">
            <a:avLst/>
          </a:prstGeom>
          <a:ln w="15875" cap="flat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2378" name="上弧形箭头 312377"/>
          <p:cNvSpPr/>
          <p:nvPr/>
        </p:nvSpPr>
        <p:spPr>
          <a:xfrm>
            <a:off x="5105400" y="2362200"/>
            <a:ext cx="1638300" cy="457200"/>
          </a:xfrm>
          <a:prstGeom prst="curvedDownArrow">
            <a:avLst>
              <a:gd name="adj1" fmla="val 71666"/>
              <a:gd name="adj2" fmla="val 143333"/>
              <a:gd name="adj3" fmla="val 33333"/>
            </a:avLst>
          </a:prstGeom>
          <a:solidFill>
            <a:srgbClr val="008000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2379" name="文本框 312378"/>
          <p:cNvSpPr txBox="1"/>
          <p:nvPr/>
        </p:nvSpPr>
        <p:spPr>
          <a:xfrm>
            <a:off x="5105400" y="3048000"/>
            <a:ext cx="1905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l-GR" altLang="zh-CN" sz="2000">
                <a:latin typeface="Times New Roman" panose="02020603050405020304" charset="0"/>
                <a:ea typeface="Times New Roman" panose="02020603050405020304" charset="0"/>
              </a:rPr>
              <a:t>Φ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: 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0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→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l-GR" altLang="zh-CN" sz="2000">
                <a:latin typeface="Times New Roman" panose="02020603050405020304" charset="0"/>
                <a:ea typeface="Times New Roman" panose="02020603050405020304" charset="0"/>
              </a:rPr>
              <a:t>φ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000">
              <a:latin typeface="Times New Roman" panose="02020603050405020304" charset="0"/>
              <a:ea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O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725805" y="1376045"/>
            <a:ext cx="10850880" cy="178752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p>
            <a:pPr marL="469900" indent="-457200">
              <a:lnSpc>
                <a:spcPct val="100000"/>
              </a:lnSpc>
              <a:spcBef>
                <a:spcPts val="370"/>
              </a:spcBef>
              <a:buFont typeface="Wingdings" panose="05000000000000000000"/>
              <a:buChar char=""/>
              <a:tabLst>
                <a:tab pos="469265" algn="l"/>
                <a:tab pos="469900" algn="l"/>
              </a:tabLst>
            </a:pPr>
            <a:r>
              <a:rPr lang="en-US" sz="3600"/>
              <a:t>Intro. to Linear separability</a:t>
            </a:r>
            <a:endParaRPr lang="en-US" sz="3600"/>
          </a:p>
          <a:p>
            <a:pPr marL="469265" lvl="1" indent="0">
              <a:lnSpc>
                <a:spcPct val="100000"/>
              </a:lnSpc>
              <a:spcBef>
                <a:spcPts val="245"/>
              </a:spcBef>
              <a:buFont typeface="Wingdings" panose="05000000000000000000"/>
              <a:buNone/>
              <a:tabLst>
                <a:tab pos="812800" algn="l"/>
              </a:tabLst>
            </a:pPr>
            <a:endParaRPr lang="en-US" sz="3600">
              <a:sym typeface="+mn-ea"/>
            </a:endParaRPr>
          </a:p>
          <a:p>
            <a:pPr marL="469900" lvl="1" indent="-457200" algn="l">
              <a:lnSpc>
                <a:spcPct val="100000"/>
              </a:lnSpc>
              <a:spcBef>
                <a:spcPts val="370"/>
              </a:spcBef>
              <a:buClrTx/>
              <a:buSzTx/>
              <a:buFont typeface="Wingdings" panose="05000000000000000000"/>
              <a:buChar char=""/>
              <a:tabLst>
                <a:tab pos="469265" algn="l"/>
                <a:tab pos="469900" algn="l"/>
              </a:tabLst>
            </a:pPr>
            <a:r>
              <a:rPr lang="en-US" sz="3600">
                <a:sym typeface="+mn-ea"/>
              </a:rPr>
              <a:t>Intro. to Support Vector Machine (svm) classifier</a:t>
            </a:r>
            <a:endParaRPr lang="en-US" sz="3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1" name="object 2"/>
          <p:cNvSpPr txBox="1">
            <a:spLocks noGrp="1"/>
          </p:cNvSpPr>
          <p:nvPr/>
        </p:nvSpPr>
        <p:spPr>
          <a:xfrm>
            <a:off x="809625" y="188913"/>
            <a:ext cx="6250940" cy="6273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Outline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random/>
      </p:transition>
    </mc:Choice>
    <mc:Fallback>
      <p:transition advClick="0">
        <p:random/>
      </p:transition>
    </mc:Fallback>
  </mc:AlternateContent>
  <p:timing>
    <p:tnLst>
      <p:par>
        <p:cTn id="1" dur="indefinite" restart="never" nodeType="tmRoot"/>
      </p:par>
    </p:tnLst>
    <p:bldLst>
      <p:bldP spid="2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3348" name="矩形 313347"/>
          <p:cNvSpPr/>
          <p:nvPr/>
        </p:nvSpPr>
        <p:spPr>
          <a:xfrm>
            <a:off x="766445" y="92075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The “Kernel Trick”</a:t>
            </a:r>
            <a:endParaRPr lang="en-US" altLang="zh-CN" sz="40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252220"/>
            <a:ext cx="10591800" cy="515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4372" name="矩形 314371"/>
          <p:cNvSpPr/>
          <p:nvPr/>
        </p:nvSpPr>
        <p:spPr>
          <a:xfrm>
            <a:off x="678180" y="101600"/>
            <a:ext cx="9266555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What Functions are Kernels?</a:t>
            </a:r>
            <a:endParaRPr lang="en-US" altLang="zh-CN" sz="40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314373" name="矩形 314372"/>
          <p:cNvSpPr/>
          <p:nvPr/>
        </p:nvSpPr>
        <p:spPr>
          <a:xfrm>
            <a:off x="486410" y="1080135"/>
            <a:ext cx="10829925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en-US" altLang="zh-CN" sz="2400" b="1">
                <a:latin typeface="Times New Roman" panose="02020603050405020304" charset="0"/>
              </a:rPr>
              <a:t>For some functions </a:t>
            </a:r>
            <a:r>
              <a:rPr lang="en-US" altLang="zh-CN" sz="2400" b="1" i="1" err="1">
                <a:latin typeface="Times New Roman" panose="02020603050405020304" charset="0"/>
              </a:rPr>
              <a:t>K</a:t>
            </a:r>
            <a:r>
              <a:rPr lang="en-US" altLang="zh-CN" sz="2400" b="1" err="1">
                <a:latin typeface="Times New Roman" panose="02020603050405020304" charset="0"/>
              </a:rPr>
              <a:t>(x</a:t>
            </a:r>
            <a:r>
              <a:rPr lang="en-US" altLang="zh-CN" sz="2400" b="1" baseline="-25000" err="1">
                <a:latin typeface="Times New Roman" panose="02020603050405020304" charset="0"/>
              </a:rPr>
              <a:t>i</a:t>
            </a:r>
            <a:r>
              <a:rPr lang="en-US" altLang="zh-CN" sz="2400" b="1" err="1">
                <a:latin typeface="Times New Roman" panose="02020603050405020304" charset="0"/>
              </a:rPr>
              <a:t>,x</a:t>
            </a:r>
            <a:r>
              <a:rPr lang="en-US" altLang="zh-CN" sz="2400" b="1" baseline="-25000" err="1">
                <a:latin typeface="Times New Roman" panose="02020603050405020304" charset="0"/>
              </a:rPr>
              <a:t>j</a:t>
            </a:r>
            <a:r>
              <a:rPr lang="en-US" altLang="zh-CN" sz="2400" b="1">
                <a:latin typeface="Times New Roman" panose="02020603050405020304" charset="0"/>
              </a:rPr>
              <a:t>) checking that </a:t>
            </a:r>
            <a:endParaRPr lang="en-US" altLang="zh-CN" sz="2400" b="1">
              <a:latin typeface="Times New Roman" panose="02020603050405020304" charset="0"/>
            </a:endParaRPr>
          </a:p>
          <a:p>
            <a:pPr lvl="0">
              <a:buNone/>
            </a:pPr>
            <a:r>
              <a:rPr lang="en-US" altLang="zh-CN" sz="2400" b="1" i="1" err="1">
                <a:latin typeface="Times New Roman" panose="02020603050405020304" charset="0"/>
              </a:rPr>
              <a:t>                K</a:t>
            </a:r>
            <a:r>
              <a:rPr lang="en-US" altLang="zh-CN" sz="2400" b="1" err="1">
                <a:latin typeface="Times New Roman" panose="02020603050405020304" charset="0"/>
              </a:rPr>
              <a:t>(x</a:t>
            </a:r>
            <a:r>
              <a:rPr lang="en-US" altLang="zh-CN" sz="2400" b="1" baseline="-25000" err="1">
                <a:latin typeface="Times New Roman" panose="02020603050405020304" charset="0"/>
              </a:rPr>
              <a:t>i</a:t>
            </a:r>
            <a:r>
              <a:rPr lang="en-US" altLang="zh-CN" sz="2400" b="1" err="1">
                <a:latin typeface="Times New Roman" panose="02020603050405020304" charset="0"/>
              </a:rPr>
              <a:t>,x</a:t>
            </a:r>
            <a:r>
              <a:rPr lang="en-US" altLang="zh-CN" sz="2400" b="1" baseline="-25000" err="1">
                <a:latin typeface="Times New Roman" panose="02020603050405020304" charset="0"/>
              </a:rPr>
              <a:t>j</a:t>
            </a:r>
            <a:r>
              <a:rPr lang="en-US" altLang="zh-CN" sz="2400" b="1">
                <a:latin typeface="Times New Roman" panose="02020603050405020304" charset="0"/>
              </a:rPr>
              <a:t>)= </a:t>
            </a:r>
            <a:r>
              <a:rPr lang="el-GR" altLang="zh-CN" sz="2400" b="1">
                <a:latin typeface="Times New Roman" panose="02020603050405020304" charset="0"/>
                <a:cs typeface="Times New Roman" panose="02020603050405020304" charset="0"/>
              </a:rPr>
              <a:t>φ</a:t>
            </a:r>
            <a:r>
              <a:rPr lang="en-US" altLang="zh-CN" sz="2400" b="1">
                <a:latin typeface="Times New Roman" panose="02020603050405020304" charset="0"/>
              </a:rPr>
              <a:t>(x</a:t>
            </a:r>
            <a:r>
              <a:rPr lang="en-US" altLang="zh-CN" sz="2400" b="1" baseline="-25000">
                <a:latin typeface="Times New Roman" panose="02020603050405020304" charset="0"/>
              </a:rPr>
              <a:t>i</a:t>
            </a:r>
            <a:r>
              <a:rPr lang="en-US" altLang="zh-CN" sz="2400" b="1">
                <a:latin typeface="Times New Roman" panose="02020603050405020304" charset="0"/>
              </a:rPr>
              <a:t>)</a:t>
            </a:r>
            <a:r>
              <a:rPr lang="en-US" altLang="zh-CN" sz="2400" b="1" baseline="-25000">
                <a:latin typeface="Times New Roman" panose="02020603050405020304" charset="0"/>
              </a:rPr>
              <a:t> </a:t>
            </a:r>
            <a:r>
              <a:rPr lang="en-US" altLang="zh-CN" sz="2400" b="1" baseline="30000">
                <a:latin typeface="Times New Roman" panose="02020603050405020304" charset="0"/>
              </a:rPr>
              <a:t>T</a:t>
            </a:r>
            <a:r>
              <a:rPr lang="el-GR" altLang="zh-CN" sz="2400" b="1">
                <a:latin typeface="Times New Roman" panose="02020603050405020304" charset="0"/>
                <a:cs typeface="Times New Roman" panose="02020603050405020304" charset="0"/>
              </a:rPr>
              <a:t>φ</a:t>
            </a:r>
            <a:r>
              <a:rPr lang="en-US" altLang="zh-CN" sz="2400" b="1" err="1">
                <a:latin typeface="Times New Roman" panose="02020603050405020304" charset="0"/>
              </a:rPr>
              <a:t>(x</a:t>
            </a:r>
            <a:r>
              <a:rPr lang="en-US" altLang="zh-CN" sz="2400" b="1" baseline="-25000" err="1">
                <a:latin typeface="Times New Roman" panose="02020603050405020304" charset="0"/>
              </a:rPr>
              <a:t>j</a:t>
            </a:r>
            <a:r>
              <a:rPr lang="en-US" altLang="zh-CN" sz="2400" b="1">
                <a:latin typeface="Times New Roman" panose="02020603050405020304" charset="0"/>
              </a:rPr>
              <a:t>) can be cumbersome.</a:t>
            </a:r>
            <a:r>
              <a:rPr lang="en-US" altLang="zh-CN"/>
              <a:t> </a:t>
            </a:r>
            <a:endParaRPr lang="en-US" altLang="zh-CN"/>
          </a:p>
          <a:p>
            <a:pPr lvl="0"/>
            <a:r>
              <a:rPr lang="en-US" altLang="zh-CN" sz="2400" b="1">
                <a:latin typeface="Times New Roman" panose="02020603050405020304" charset="0"/>
              </a:rPr>
              <a:t>Mercer’s theorem:  </a:t>
            </a:r>
            <a:endParaRPr lang="en-US" altLang="zh-CN" sz="2400" b="1">
              <a:latin typeface="Times New Roman" panose="02020603050405020304" charset="0"/>
            </a:endParaRPr>
          </a:p>
          <a:p>
            <a:pPr lvl="0" algn="ctr">
              <a:buNone/>
            </a:pPr>
            <a:r>
              <a:rPr lang="en-US" altLang="zh-CN" sz="24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rPr>
              <a:t>Every semi-positive definite symmetric function is a kernel</a:t>
            </a:r>
            <a:endParaRPr lang="en-US" altLang="zh-CN" sz="2400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</a:endParaRPr>
          </a:p>
          <a:p>
            <a:pPr lvl="0"/>
            <a:r>
              <a:rPr lang="en-US" altLang="zh-CN" sz="2400" b="1">
                <a:latin typeface="Times New Roman" panose="02020603050405020304" charset="0"/>
              </a:rPr>
              <a:t>Semi-positive definite symmetric functions correspond to a semi-positive definite symmetric Gram matrix:</a:t>
            </a:r>
            <a:endParaRPr lang="en-US" altLang="zh-CN" sz="2400" b="1">
              <a:latin typeface="Times New Roman" panose="02020603050405020304" charset="0"/>
            </a:endParaRPr>
          </a:p>
          <a:p>
            <a:pPr lvl="0" algn="ctr">
              <a:buNone/>
            </a:pPr>
            <a:endParaRPr lang="en-US" altLang="zh-CN" sz="2400" i="1">
              <a:latin typeface="Times New Roman" panose="02020603050405020304" charset="0"/>
            </a:endParaRPr>
          </a:p>
        </p:txBody>
      </p:sp>
      <p:graphicFrame>
        <p:nvGraphicFramePr>
          <p:cNvPr id="314415" name="表格 314414"/>
          <p:cNvGraphicFramePr/>
          <p:nvPr/>
        </p:nvGraphicFramePr>
        <p:xfrm>
          <a:off x="2895600" y="4038600"/>
          <a:ext cx="6858000" cy="1950720"/>
        </p:xfrm>
        <a:graphic>
          <a:graphicData uri="http://schemas.openxmlformats.org/drawingml/2006/table">
            <a:tbl>
              <a:tblPr/>
              <a:tblGrid>
                <a:gridCol w="1370330"/>
                <a:gridCol w="1372870"/>
                <a:gridCol w="1371600"/>
                <a:gridCol w="1373505"/>
                <a:gridCol w="1369695"/>
              </a:tblGrid>
              <a:tr h="4876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3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N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3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N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N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1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N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2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/>
                        <a:t>K</a:t>
                      </a:r>
                      <a:r>
                        <a:rPr lang="en-US" altLang="zh-CN"/>
                        <a:t>(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N</a:t>
                      </a:r>
                      <a:r>
                        <a:rPr lang="en-US" altLang="zh-CN"/>
                        <a:t>,</a:t>
                      </a:r>
                      <a:r>
                        <a:rPr lang="en-US" altLang="zh-CN" b="1"/>
                        <a:t>x</a:t>
                      </a:r>
                      <a:r>
                        <a:rPr lang="en-US" altLang="zh-CN" b="1" baseline="-25000"/>
                        <a:t>3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</a:rPr>
                        <a:t>…</a:t>
                      </a:r>
                      <a:r>
                        <a:rPr lang="en-US" altLang="zh-CN"/>
                        <a:t> 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6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lvl="1" indent="-3251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22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lvl="2" indent="-3505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lvl="3" indent="-31559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q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lvl="4" indent="-339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i="1" err="1"/>
                        <a:t>K</a:t>
                      </a:r>
                      <a:r>
                        <a:rPr lang="en-US" altLang="zh-CN" err="1"/>
                        <a:t>(</a:t>
                      </a:r>
                      <a:r>
                        <a:rPr lang="en-US" altLang="zh-CN" b="1" err="1"/>
                        <a:t>x</a:t>
                      </a:r>
                      <a:r>
                        <a:rPr lang="en-US" altLang="zh-CN" b="1" baseline="-25000" err="1"/>
                        <a:t>N</a:t>
                      </a:r>
                      <a:r>
                        <a:rPr lang="en-US" altLang="zh-CN" err="1"/>
                        <a:t>,</a:t>
                      </a:r>
                      <a:r>
                        <a:rPr lang="en-US" altLang="zh-CN" b="1" err="1"/>
                        <a:t>x</a:t>
                      </a:r>
                      <a:r>
                        <a:rPr lang="en-US" altLang="zh-CN" b="1" baseline="-25000" err="1"/>
                        <a:t>N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4412" name="文本框 314411"/>
          <p:cNvSpPr txBox="1"/>
          <p:nvPr/>
        </p:nvSpPr>
        <p:spPr>
          <a:xfrm>
            <a:off x="2057400" y="4724400"/>
            <a:ext cx="971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n-US" altLang="zh-CN" sz="2400">
                <a:latin typeface="Times New Roman" panose="02020603050405020304" charset="0"/>
              </a:rPr>
              <a:t>K=</a:t>
            </a:r>
            <a:endParaRPr lang="en-US" altLang="zh-CN" sz="240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5396" name="矩形 315395"/>
          <p:cNvSpPr/>
          <p:nvPr/>
        </p:nvSpPr>
        <p:spPr>
          <a:xfrm>
            <a:off x="672465" y="0"/>
            <a:ext cx="7772400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Examples of Kernel Functions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5397" name="矩形 315396"/>
          <p:cNvSpPr/>
          <p:nvPr/>
        </p:nvSpPr>
        <p:spPr>
          <a:xfrm>
            <a:off x="440055" y="1202690"/>
            <a:ext cx="956818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en-US" altLang="zh-CN" sz="2800"/>
              <a:t>Linear: </a:t>
            </a:r>
            <a:r>
              <a:rPr lang="en-US" altLang="zh-CN" sz="2800" i="1" err="1"/>
              <a:t>K</a:t>
            </a:r>
            <a:r>
              <a:rPr lang="en-US" altLang="zh-CN" sz="2800" err="1"/>
              <a:t>(</a:t>
            </a:r>
            <a:r>
              <a:rPr lang="en-US" altLang="zh-CN" sz="2800" b="1" err="1"/>
              <a:t>x</a:t>
            </a:r>
            <a:r>
              <a:rPr lang="en-US" altLang="zh-CN" sz="2800" b="1" baseline="-25000" err="1"/>
              <a:t>i</a:t>
            </a:r>
            <a:r>
              <a:rPr lang="en-US" altLang="zh-CN" sz="2800" err="1"/>
              <a:t>,</a:t>
            </a:r>
            <a:r>
              <a:rPr lang="en-US" altLang="zh-CN" sz="2800" b="1" err="1"/>
              <a:t>x</a:t>
            </a:r>
            <a:r>
              <a:rPr lang="en-US" altLang="zh-CN" sz="2800" b="1" baseline="-25000" err="1"/>
              <a:t>j</a:t>
            </a:r>
            <a:r>
              <a:rPr lang="en-US" altLang="zh-CN" sz="2800"/>
              <a:t>)= </a:t>
            </a:r>
            <a:r>
              <a:rPr lang="en-US" altLang="zh-CN" sz="2800" b="1"/>
              <a:t>x</a:t>
            </a:r>
            <a:r>
              <a:rPr lang="en-US" altLang="zh-CN" sz="2800" b="1" baseline="-25000"/>
              <a:t>i </a:t>
            </a:r>
            <a:r>
              <a:rPr lang="en-US" altLang="zh-CN" sz="2800" b="1" baseline="30000" err="1"/>
              <a:t>T</a:t>
            </a:r>
            <a:r>
              <a:rPr lang="en-US" altLang="zh-CN" sz="2800" b="1" err="1"/>
              <a:t>x</a:t>
            </a:r>
            <a:r>
              <a:rPr lang="en-US" altLang="zh-CN" sz="2800" b="1" baseline="-25000" err="1"/>
              <a:t>j</a:t>
            </a:r>
            <a:endParaRPr lang="en-US" altLang="zh-CN" sz="2800"/>
          </a:p>
          <a:p>
            <a:pPr lvl="0"/>
            <a:endParaRPr lang="en-US" altLang="zh-CN" sz="2800"/>
          </a:p>
          <a:p>
            <a:pPr lvl="0"/>
            <a:r>
              <a:rPr lang="en-US" altLang="zh-CN" sz="2400"/>
              <a:t>Polynomial of power </a:t>
            </a:r>
            <a:r>
              <a:rPr lang="en-US" altLang="zh-CN" sz="2400" i="1"/>
              <a:t>p</a:t>
            </a:r>
            <a:r>
              <a:rPr lang="en-US" altLang="zh-CN" sz="2400"/>
              <a:t>: </a:t>
            </a:r>
            <a:r>
              <a:rPr lang="en-US" altLang="zh-CN" sz="2400" i="1" err="1"/>
              <a:t>K</a:t>
            </a:r>
            <a:r>
              <a:rPr lang="en-US" altLang="zh-CN" sz="2400" err="1"/>
              <a:t>(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i</a:t>
            </a:r>
            <a:r>
              <a:rPr lang="en-US" altLang="zh-CN" sz="2400" err="1"/>
              <a:t>,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j</a:t>
            </a:r>
            <a:r>
              <a:rPr lang="en-US" altLang="zh-CN" sz="2400"/>
              <a:t>)= (1+</a:t>
            </a:r>
            <a:r>
              <a:rPr lang="en-US" altLang="zh-CN" sz="2400">
                <a:cs typeface="Times New Roman" panose="02020603050405020304" charset="0"/>
              </a:rPr>
              <a:t> </a:t>
            </a:r>
            <a:r>
              <a:rPr lang="en-US" altLang="zh-CN" sz="2400" b="1"/>
              <a:t>x</a:t>
            </a:r>
            <a:r>
              <a:rPr lang="en-US" altLang="zh-CN" sz="2400" b="1" baseline="-25000"/>
              <a:t>i </a:t>
            </a:r>
            <a:r>
              <a:rPr lang="en-US" altLang="zh-CN" sz="2400" b="1" baseline="30000" err="1"/>
              <a:t>T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j</a:t>
            </a:r>
            <a:r>
              <a:rPr lang="en-US" altLang="zh-CN" sz="2400" err="1"/>
              <a:t>)</a:t>
            </a:r>
            <a:r>
              <a:rPr lang="en-US" altLang="zh-CN" sz="2400" i="1" baseline="30000" err="1"/>
              <a:t>p</a:t>
            </a:r>
            <a:endParaRPr lang="en-US" altLang="zh-CN" sz="2400" i="1" baseline="30000"/>
          </a:p>
          <a:p>
            <a:pPr lvl="0"/>
            <a:endParaRPr lang="en-US" altLang="zh-CN" sz="2400"/>
          </a:p>
          <a:p>
            <a:pPr lvl="0"/>
            <a:r>
              <a:rPr lang="en-US" altLang="zh-CN" sz="2400"/>
              <a:t>Gaussian (radial-basis function network):</a:t>
            </a:r>
            <a:endParaRPr lang="en-US" altLang="zh-CN" sz="2400"/>
          </a:p>
          <a:p>
            <a:pPr lvl="0">
              <a:buNone/>
            </a:pPr>
            <a:endParaRPr lang="en-US" altLang="zh-CN"/>
          </a:p>
          <a:p>
            <a:pPr lvl="0"/>
            <a:endParaRPr lang="en-US" altLang="zh-CN"/>
          </a:p>
          <a:p>
            <a:pPr lvl="0"/>
            <a:endParaRPr lang="en-US" altLang="zh-CN" sz="2400"/>
          </a:p>
          <a:p>
            <a:pPr lvl="0"/>
            <a:r>
              <a:rPr lang="en-US" altLang="zh-CN" sz="2400"/>
              <a:t>Sigmoid: </a:t>
            </a:r>
            <a:r>
              <a:rPr lang="en-US" altLang="zh-CN" sz="2400" i="1" err="1"/>
              <a:t>K</a:t>
            </a:r>
            <a:r>
              <a:rPr lang="en-US" altLang="zh-CN" sz="2400" err="1"/>
              <a:t>(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i</a:t>
            </a:r>
            <a:r>
              <a:rPr lang="en-US" altLang="zh-CN" sz="2400" err="1"/>
              <a:t>,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j</a:t>
            </a:r>
            <a:r>
              <a:rPr lang="en-US" altLang="zh-CN" sz="2400" err="1"/>
              <a:t>)= tanh</a:t>
            </a:r>
            <a:r>
              <a:rPr lang="en-US" altLang="zh-CN" sz="2400"/>
              <a:t>(</a:t>
            </a:r>
            <a:r>
              <a:rPr lang="el-GR" altLang="zh-CN" sz="2400">
                <a:cs typeface="Times New Roman" panose="02020603050405020304" charset="0"/>
              </a:rPr>
              <a:t>β</a:t>
            </a:r>
            <a:r>
              <a:rPr lang="en-US" altLang="zh-CN" sz="2400" baseline="-25000">
                <a:cs typeface="Times New Roman" panose="02020603050405020304" charset="0"/>
              </a:rPr>
              <a:t>0</a:t>
            </a:r>
            <a:r>
              <a:rPr lang="en-US" altLang="zh-CN" sz="2400" b="1"/>
              <a:t>x</a:t>
            </a:r>
            <a:r>
              <a:rPr lang="en-US" altLang="zh-CN" sz="2400" b="1" baseline="-25000"/>
              <a:t>i </a:t>
            </a:r>
            <a:r>
              <a:rPr lang="en-US" altLang="zh-CN" sz="2400" b="1" baseline="30000" err="1"/>
              <a:t>T</a:t>
            </a:r>
            <a:r>
              <a:rPr lang="en-US" altLang="zh-CN" sz="2400" b="1" err="1"/>
              <a:t>x</a:t>
            </a:r>
            <a:r>
              <a:rPr lang="en-US" altLang="zh-CN" sz="2400" b="1" baseline="-25000" err="1"/>
              <a:t>j</a:t>
            </a:r>
            <a:r>
              <a:rPr lang="en-US" altLang="zh-CN" sz="2400" b="1" baseline="-25000"/>
              <a:t> </a:t>
            </a:r>
            <a:r>
              <a:rPr lang="en-US" altLang="zh-CN" sz="2400"/>
              <a:t>+ </a:t>
            </a:r>
            <a:r>
              <a:rPr lang="el-GR" altLang="zh-CN" sz="2400">
                <a:cs typeface="Times New Roman" panose="02020603050405020304" charset="0"/>
              </a:rPr>
              <a:t>β</a:t>
            </a:r>
            <a:r>
              <a:rPr lang="en-US" altLang="zh-CN" sz="2400" baseline="-25000">
                <a:cs typeface="Times New Roman" panose="02020603050405020304" charset="0"/>
              </a:rPr>
              <a:t>1</a:t>
            </a:r>
            <a:r>
              <a:rPr lang="en-US" altLang="zh-CN" sz="2400">
                <a:cs typeface="Times New Roman" panose="02020603050405020304" charset="0"/>
              </a:rPr>
              <a:t>)</a:t>
            </a:r>
            <a:endParaRPr lang="en-US" altLang="zh-CN" sz="2400" i="1" baseline="30000"/>
          </a:p>
        </p:txBody>
      </p:sp>
      <p:graphicFrame>
        <p:nvGraphicFramePr>
          <p:cNvPr id="315399" name="对象 315398"/>
          <p:cNvGraphicFramePr/>
          <p:nvPr/>
        </p:nvGraphicFramePr>
        <p:xfrm>
          <a:off x="2657475" y="3760470"/>
          <a:ext cx="3948113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739265" imgH="482600" progId="Equation.3">
                  <p:embed/>
                </p:oleObj>
              </mc:Choice>
              <mc:Fallback>
                <p:oleObj name="" r:id="rId1" imgW="1739265" imgH="4826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7475" y="3760470"/>
                        <a:ext cx="3948113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6420" name="矩形 316419"/>
          <p:cNvSpPr/>
          <p:nvPr/>
        </p:nvSpPr>
        <p:spPr>
          <a:xfrm>
            <a:off x="691515" y="0"/>
            <a:ext cx="9655810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200" u="none" kern="1200" baseline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sz="4000" err="1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Non-linear SVMs</a:t>
            </a:r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 Mathematically</a:t>
            </a:r>
            <a:endParaRPr lang="en-US" altLang="zh-CN" sz="40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316421" name="矩形 316420"/>
          <p:cNvSpPr/>
          <p:nvPr/>
        </p:nvSpPr>
        <p:spPr>
          <a:xfrm>
            <a:off x="774065" y="1102995"/>
            <a:ext cx="8229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lvl="1" indent="-3251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lvl="2" indent="-35052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lvl="3" indent="-31559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lvl="4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en-US" altLang="zh-CN" sz="2400" b="1">
                <a:latin typeface="Times New Roman" panose="02020603050405020304" charset="0"/>
              </a:rPr>
              <a:t>Dual problem formulation:</a:t>
            </a:r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r>
              <a:rPr lang="en-US" altLang="zh-CN" sz="2400" b="1">
                <a:latin typeface="Times New Roman" panose="02020603050405020304" charset="0"/>
              </a:rPr>
              <a:t>The solution is:</a:t>
            </a:r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endParaRPr lang="en-US" altLang="zh-CN" sz="2400" b="1">
              <a:latin typeface="Times New Roman" panose="02020603050405020304" charset="0"/>
            </a:endParaRPr>
          </a:p>
          <a:p>
            <a:pPr lvl="0"/>
            <a:r>
              <a:rPr lang="en-US" altLang="zh-CN" sz="2400" b="1">
                <a:latin typeface="Times New Roman" panose="02020603050405020304" charset="0"/>
              </a:rPr>
              <a:t>Optimization techniques for finding 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err="1">
                <a:latin typeface="Times New Roman" panose="02020603050405020304" charset="0"/>
                <a:cs typeface="Times New Roman" panose="02020603050405020304" charset="0"/>
              </a:rPr>
              <a:t>’</a:t>
            </a:r>
            <a:r>
              <a:rPr lang="en-US" altLang="zh-CN" sz="2400" b="1" err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remain the same!</a:t>
            </a:r>
            <a:endParaRPr lang="en-US" altLang="zh-CN" sz="2400" b="1">
              <a:latin typeface="Times New Roman" panose="02020603050405020304" charset="0"/>
            </a:endParaRPr>
          </a:p>
        </p:txBody>
      </p:sp>
      <p:sp>
        <p:nvSpPr>
          <p:cNvPr id="316422" name="文本框 316421"/>
          <p:cNvSpPr txBox="1"/>
          <p:nvPr/>
        </p:nvSpPr>
        <p:spPr>
          <a:xfrm>
            <a:off x="1345565" y="1636395"/>
            <a:ext cx="7086600" cy="1568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400" b="1">
                <a:latin typeface="Times New Roman" panose="02020603050405020304" charset="0"/>
              </a:rPr>
              <a:t>Find 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b="1" i="1">
                <a:latin typeface="Times New Roman" panose="02020603050405020304" charset="0"/>
                <a:ea typeface="Times New Roman" panose="02020603050405020304" charset="0"/>
              </a:rPr>
              <a:t>…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>
                <a:latin typeface="Times New Roman" panose="02020603050405020304" charset="0"/>
              </a:rPr>
              <a:t>such that</a:t>
            </a:r>
            <a:endParaRPr lang="en-US" altLang="zh-CN" sz="2400" b="1">
              <a:latin typeface="Times New Roman" panose="02020603050405020304" charset="0"/>
            </a:endParaRPr>
          </a:p>
          <a:p>
            <a:pPr algn="l"/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Q(</a:t>
            </a:r>
            <a:r>
              <a:rPr lang="el-GR" altLang="zh-CN" sz="2400" b="1">
                <a:latin typeface="Times New Roman" panose="02020603050405020304" charset="0"/>
              </a:rPr>
              <a:t>α</a:t>
            </a:r>
            <a:r>
              <a:rPr lang="el-GR" altLang="zh-CN" sz="2400" b="1" dirty="0">
                <a:latin typeface="Times New Roman" panose="02020603050405020304" charset="0"/>
                <a:cs typeface="Times New Roman" panose="02020603050405020304" charset="0"/>
              </a:rPr>
              <a:t>) =Σ</a:t>
            </a:r>
            <a:r>
              <a:rPr lang="el-GR" altLang="zh-CN" sz="2400" b="1" i="1" dirty="0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baseline="-25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400" b="1">
                <a:latin typeface="Times New Roman" panose="02020603050405020304" charset="0"/>
                <a:ea typeface="Times New Roman" panose="02020603050405020304" charset="0"/>
              </a:rPr>
              <a:t>½</a:t>
            </a:r>
            <a:r>
              <a:rPr lang="el-GR" altLang="zh-CN" sz="2400" b="1" dirty="0">
                <a:latin typeface="Times New Roman" panose="02020603050405020304" charset="0"/>
              </a:rPr>
              <a:t>ΣΣ</a:t>
            </a:r>
            <a:r>
              <a:rPr lang="el-GR" altLang="zh-CN" sz="2400" b="1" i="1" dirty="0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4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400" b="1" i="1" err="1">
                <a:latin typeface="Times New Roman" panose="02020603050405020304" charset="0"/>
              </a:rPr>
              <a:t>K</a:t>
            </a:r>
            <a:r>
              <a:rPr lang="en-US" altLang="zh-CN" sz="2400" b="1" err="1">
                <a:latin typeface="Times New Roman" panose="02020603050405020304" charset="0"/>
              </a:rPr>
              <a:t>(x</a:t>
            </a:r>
            <a:r>
              <a:rPr lang="en-US" altLang="zh-CN" sz="2400" b="1" baseline="-25000" err="1">
                <a:latin typeface="Times New Roman" panose="02020603050405020304" charset="0"/>
              </a:rPr>
              <a:t>i</a:t>
            </a:r>
            <a:r>
              <a:rPr lang="en-US" altLang="zh-CN" sz="2400" b="1">
                <a:latin typeface="Times New Roman" panose="02020603050405020304" charset="0"/>
              </a:rPr>
              <a:t>,</a:t>
            </a:r>
            <a:r>
              <a:rPr lang="en-US" altLang="zh-CN" sz="2400" b="1" baseline="-25000">
                <a:latin typeface="Times New Roman" panose="02020603050405020304" charset="0"/>
              </a:rPr>
              <a:t> </a:t>
            </a:r>
            <a:r>
              <a:rPr lang="en-US" altLang="zh-CN" sz="2400" b="1" err="1">
                <a:latin typeface="Times New Roman" panose="02020603050405020304" charset="0"/>
              </a:rPr>
              <a:t>x</a:t>
            </a:r>
            <a:r>
              <a:rPr lang="en-US" altLang="zh-CN" sz="2400" b="1" baseline="-25000" err="1">
                <a:latin typeface="Times New Roman" panose="02020603050405020304" charset="0"/>
              </a:rPr>
              <a:t>j</a:t>
            </a:r>
            <a:r>
              <a:rPr lang="en-US" altLang="zh-CN" sz="2400" b="1">
                <a:latin typeface="Times New Roman" panose="02020603050405020304" charset="0"/>
              </a:rPr>
              <a:t>) is maximized and </a:t>
            </a:r>
            <a:endParaRPr lang="en-US" altLang="zh-CN" sz="2400" b="1">
              <a:latin typeface="Times New Roman" panose="02020603050405020304" charset="0"/>
            </a:endParaRPr>
          </a:p>
          <a:p>
            <a:pPr algn="l"/>
            <a:r>
              <a:rPr lang="el-GR" altLang="zh-CN" sz="2400" b="1" dirty="0">
                <a:latin typeface="Times New Roman" panose="02020603050405020304" charset="0"/>
              </a:rPr>
              <a:t>(1)  Σ</a:t>
            </a:r>
            <a:r>
              <a:rPr lang="el-GR" altLang="zh-CN" sz="2400" b="1" i="1" dirty="0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baseline="-25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= 0</a:t>
            </a:r>
            <a:endParaRPr lang="en-US" altLang="zh-CN" sz="2400" b="1">
              <a:latin typeface="Times New Roman" panose="02020603050405020304" charset="0"/>
            </a:endParaRPr>
          </a:p>
          <a:p>
            <a:pPr algn="l"/>
            <a:r>
              <a:rPr lang="en-US" altLang="zh-CN" sz="2400" b="1">
                <a:latin typeface="Times New Roman" panose="02020603050405020304" charset="0"/>
              </a:rPr>
              <a:t>(2) 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>
                <a:latin typeface="Times New Roman" panose="02020603050405020304" charset="0"/>
              </a:rPr>
              <a:t>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≥ 0 for all </a:t>
            </a:r>
            <a:r>
              <a:rPr lang="el-GR" altLang="zh-CN" sz="2400" b="1" i="1">
                <a:latin typeface="Times New Roman" panose="02020603050405020304" charset="0"/>
                <a:cs typeface="Times New Roman" panose="02020603050405020304" charset="0"/>
              </a:rPr>
              <a:t>α</a:t>
            </a:r>
            <a:r>
              <a:rPr lang="en-US" altLang="zh-CN" sz="2400" b="1" i="1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en-US" altLang="zh-CN" sz="2400" b="1" i="1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16423" name="文本框 316422"/>
          <p:cNvSpPr txBox="1"/>
          <p:nvPr/>
        </p:nvSpPr>
        <p:spPr>
          <a:xfrm>
            <a:off x="2717165" y="4455795"/>
            <a:ext cx="3276600" cy="460375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400" b="1" i="1">
                <a:latin typeface="Times New Roman" panose="02020603050405020304" charset="0"/>
              </a:rPr>
              <a:t>f</a:t>
            </a:r>
            <a:r>
              <a:rPr lang="en-US" altLang="zh-CN" sz="2400" b="1">
                <a:latin typeface="Times New Roman" panose="02020603050405020304" charset="0"/>
              </a:rPr>
              <a:t>(x) = </a:t>
            </a:r>
            <a:r>
              <a:rPr lang="el-GR" altLang="zh-CN" sz="2400" b="1" dirty="0">
                <a:latin typeface="Times New Roman" panose="02020603050405020304" charset="0"/>
                <a:ea typeface="Times New Roman" panose="02020603050405020304" charset="0"/>
              </a:rPr>
              <a:t>Σ</a:t>
            </a:r>
            <a:r>
              <a:rPr lang="el-GR" altLang="zh-CN" sz="2400" b="1" i="1" dirty="0">
                <a:latin typeface="Times New Roman" panose="02020603050405020304" charset="0"/>
                <a:ea typeface="Times New Roman" panose="02020603050405020304" charset="0"/>
              </a:rPr>
              <a:t>α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err="1">
                <a:latin typeface="Times New Roman" panose="02020603050405020304" charset="0"/>
              </a:rPr>
              <a:t>K</a:t>
            </a:r>
            <a:r>
              <a:rPr lang="en-US" altLang="zh-CN" sz="2400" b="1" err="1">
                <a:latin typeface="Times New Roman" panose="02020603050405020304" charset="0"/>
              </a:rPr>
              <a:t>(x</a:t>
            </a:r>
            <a:r>
              <a:rPr lang="en-US" altLang="zh-CN" sz="2400" b="1" baseline="-25000" err="1">
                <a:latin typeface="Times New Roman" panose="02020603050405020304" charset="0"/>
              </a:rPr>
              <a:t>i</a:t>
            </a:r>
            <a:r>
              <a:rPr lang="en-US" altLang="zh-CN" sz="2400" b="1">
                <a:latin typeface="Times New Roman" panose="02020603050405020304" charset="0"/>
              </a:rPr>
              <a:t>,</a:t>
            </a:r>
            <a:r>
              <a:rPr lang="en-US" altLang="zh-CN" sz="2400" b="1" baseline="-25000">
                <a:latin typeface="Times New Roman" panose="02020603050405020304" charset="0"/>
              </a:rPr>
              <a:t> </a:t>
            </a:r>
            <a:r>
              <a:rPr lang="en-US" altLang="zh-CN" sz="2400" b="1" err="1">
                <a:latin typeface="Times New Roman" panose="02020603050405020304" charset="0"/>
              </a:rPr>
              <a:t>x</a:t>
            </a:r>
            <a:r>
              <a:rPr lang="en-US" altLang="zh-CN" sz="2400" b="1">
                <a:latin typeface="Times New Roman" panose="02020603050405020304" charset="0"/>
              </a:rPr>
              <a:t>)+ </a:t>
            </a:r>
            <a:r>
              <a:rPr lang="en-US" altLang="zh-CN" sz="2400" b="1" i="1">
                <a:latin typeface="Times New Roman" panose="02020603050405020304" charset="0"/>
              </a:rPr>
              <a:t>b</a:t>
            </a:r>
            <a:endParaRPr lang="en-US" altLang="zh-CN" sz="2400" b="1" i="1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880" y="3822065"/>
            <a:ext cx="2474595" cy="2474595"/>
          </a:xfrm>
          <a:prstGeom prst="rect">
            <a:avLst/>
          </a:prstGeom>
        </p:spPr>
      </p:pic>
      <p:sp>
        <p:nvSpPr>
          <p:cNvPr id="28" name="任意多边形 27"/>
          <p:cNvSpPr/>
          <p:nvPr/>
        </p:nvSpPr>
        <p:spPr>
          <a:xfrm>
            <a:off x="0" y="5892799"/>
            <a:ext cx="12192000" cy="965201"/>
          </a:xfrm>
          <a:custGeom>
            <a:avLst/>
            <a:gdLst>
              <a:gd name="connsiteX0" fmla="*/ 10231360 w 10231360"/>
              <a:gd name="connsiteY0" fmla="*/ 0 h 902627"/>
              <a:gd name="connsiteX1" fmla="*/ 10231360 w 10231360"/>
              <a:gd name="connsiteY1" fmla="*/ 902627 h 902627"/>
              <a:gd name="connsiteX2" fmla="*/ 0 w 10231360"/>
              <a:gd name="connsiteY2" fmla="*/ 902627 h 902627"/>
              <a:gd name="connsiteX3" fmla="*/ 0 w 10231360"/>
              <a:gd name="connsiteY3" fmla="*/ 458936 h 902627"/>
              <a:gd name="connsiteX4" fmla="*/ 401188 w 10231360"/>
              <a:gd name="connsiteY4" fmla="*/ 411519 h 902627"/>
              <a:gd name="connsiteX5" fmla="*/ 9532071 w 10231360"/>
              <a:gd name="connsiteY5" fmla="*/ 2711 h 902627"/>
              <a:gd name="connsiteX0-1" fmla="*/ 10231360 w 10231360"/>
              <a:gd name="connsiteY0-2" fmla="*/ 0 h 902627"/>
              <a:gd name="connsiteX1-3" fmla="*/ 10231360 w 10231360"/>
              <a:gd name="connsiteY1-4" fmla="*/ 902627 h 902627"/>
              <a:gd name="connsiteX2-5" fmla="*/ 0 w 10231360"/>
              <a:gd name="connsiteY2-6" fmla="*/ 902627 h 902627"/>
              <a:gd name="connsiteX3-7" fmla="*/ 25400 w 10231360"/>
              <a:gd name="connsiteY3-8" fmla="*/ 865336 h 902627"/>
              <a:gd name="connsiteX4-9" fmla="*/ 401188 w 10231360"/>
              <a:gd name="connsiteY4-10" fmla="*/ 411519 h 902627"/>
              <a:gd name="connsiteX5-11" fmla="*/ 9532071 w 10231360"/>
              <a:gd name="connsiteY5-12" fmla="*/ 2711 h 902627"/>
              <a:gd name="connsiteX6" fmla="*/ 10231360 w 10231360"/>
              <a:gd name="connsiteY6" fmla="*/ 0 h 902627"/>
              <a:gd name="connsiteX0-13" fmla="*/ 10231360 w 10231360"/>
              <a:gd name="connsiteY0-14" fmla="*/ 0 h 902627"/>
              <a:gd name="connsiteX1-15" fmla="*/ 10231360 w 10231360"/>
              <a:gd name="connsiteY1-16" fmla="*/ 902627 h 902627"/>
              <a:gd name="connsiteX2-17" fmla="*/ 0 w 10231360"/>
              <a:gd name="connsiteY2-18" fmla="*/ 902627 h 902627"/>
              <a:gd name="connsiteX3-19" fmla="*/ 25400 w 10231360"/>
              <a:gd name="connsiteY3-20" fmla="*/ 865336 h 902627"/>
              <a:gd name="connsiteX4-21" fmla="*/ 401188 w 10231360"/>
              <a:gd name="connsiteY4-22" fmla="*/ 411519 h 902627"/>
              <a:gd name="connsiteX5-23" fmla="*/ 9532071 w 10231360"/>
              <a:gd name="connsiteY5-24" fmla="*/ 2711 h 902627"/>
              <a:gd name="connsiteX6-25" fmla="*/ 10231360 w 10231360"/>
              <a:gd name="connsiteY6-26" fmla="*/ 0 h 902627"/>
              <a:gd name="connsiteX0-27" fmla="*/ 10231360 w 10231360"/>
              <a:gd name="connsiteY0-28" fmla="*/ 0 h 902627"/>
              <a:gd name="connsiteX1-29" fmla="*/ 10231360 w 10231360"/>
              <a:gd name="connsiteY1-30" fmla="*/ 902627 h 902627"/>
              <a:gd name="connsiteX2-31" fmla="*/ 0 w 10231360"/>
              <a:gd name="connsiteY2-32" fmla="*/ 902627 h 902627"/>
              <a:gd name="connsiteX3-33" fmla="*/ 25400 w 10231360"/>
              <a:gd name="connsiteY3-34" fmla="*/ 865336 h 902627"/>
              <a:gd name="connsiteX4-35" fmla="*/ 477388 w 10231360"/>
              <a:gd name="connsiteY4-36" fmla="*/ 525819 h 902627"/>
              <a:gd name="connsiteX5-37" fmla="*/ 9532071 w 10231360"/>
              <a:gd name="connsiteY5-38" fmla="*/ 2711 h 902627"/>
              <a:gd name="connsiteX6-39" fmla="*/ 10231360 w 10231360"/>
              <a:gd name="connsiteY6-40" fmla="*/ 0 h 902627"/>
              <a:gd name="connsiteX0-41" fmla="*/ 10231360 w 10231360"/>
              <a:gd name="connsiteY0-42" fmla="*/ 0 h 902627"/>
              <a:gd name="connsiteX1-43" fmla="*/ 10231360 w 10231360"/>
              <a:gd name="connsiteY1-44" fmla="*/ 902627 h 902627"/>
              <a:gd name="connsiteX2-45" fmla="*/ 0 w 10231360"/>
              <a:gd name="connsiteY2-46" fmla="*/ 902627 h 902627"/>
              <a:gd name="connsiteX3-47" fmla="*/ 25400 w 10231360"/>
              <a:gd name="connsiteY3-48" fmla="*/ 865336 h 902627"/>
              <a:gd name="connsiteX4-49" fmla="*/ 477388 w 10231360"/>
              <a:gd name="connsiteY4-50" fmla="*/ 525819 h 902627"/>
              <a:gd name="connsiteX5-51" fmla="*/ 9532071 w 10231360"/>
              <a:gd name="connsiteY5-52" fmla="*/ 2711 h 902627"/>
              <a:gd name="connsiteX6-53" fmla="*/ 10231360 w 10231360"/>
              <a:gd name="connsiteY6-54" fmla="*/ 0 h 902627"/>
              <a:gd name="connsiteX0-55" fmla="*/ 10231360 w 10231360"/>
              <a:gd name="connsiteY0-56" fmla="*/ 0 h 902627"/>
              <a:gd name="connsiteX1-57" fmla="*/ 10231360 w 10231360"/>
              <a:gd name="connsiteY1-58" fmla="*/ 902627 h 902627"/>
              <a:gd name="connsiteX2-59" fmla="*/ 0 w 10231360"/>
              <a:gd name="connsiteY2-60" fmla="*/ 902627 h 902627"/>
              <a:gd name="connsiteX3-61" fmla="*/ 25400 w 10231360"/>
              <a:gd name="connsiteY3-62" fmla="*/ 865336 h 902627"/>
              <a:gd name="connsiteX4-63" fmla="*/ 553588 w 10231360"/>
              <a:gd name="connsiteY4-64" fmla="*/ 576619 h 902627"/>
              <a:gd name="connsiteX5-65" fmla="*/ 9532071 w 10231360"/>
              <a:gd name="connsiteY5-66" fmla="*/ 2711 h 902627"/>
              <a:gd name="connsiteX6-67" fmla="*/ 10231360 w 10231360"/>
              <a:gd name="connsiteY6-68" fmla="*/ 0 h 902627"/>
              <a:gd name="connsiteX0-69" fmla="*/ 10231360 w 10231360"/>
              <a:gd name="connsiteY0-70" fmla="*/ 0 h 902627"/>
              <a:gd name="connsiteX1-71" fmla="*/ 10231360 w 10231360"/>
              <a:gd name="connsiteY1-72" fmla="*/ 902627 h 902627"/>
              <a:gd name="connsiteX2-73" fmla="*/ 0 w 10231360"/>
              <a:gd name="connsiteY2-74" fmla="*/ 902627 h 902627"/>
              <a:gd name="connsiteX3-75" fmla="*/ 25400 w 10231360"/>
              <a:gd name="connsiteY3-76" fmla="*/ 865336 h 902627"/>
              <a:gd name="connsiteX4-77" fmla="*/ 553588 w 10231360"/>
              <a:gd name="connsiteY4-78" fmla="*/ 576619 h 902627"/>
              <a:gd name="connsiteX5-79" fmla="*/ 9532071 w 10231360"/>
              <a:gd name="connsiteY5-80" fmla="*/ 2711 h 902627"/>
              <a:gd name="connsiteX6-81" fmla="*/ 10231360 w 10231360"/>
              <a:gd name="connsiteY6-82" fmla="*/ 0 h 902627"/>
              <a:gd name="connsiteX0-83" fmla="*/ 10231360 w 10231360"/>
              <a:gd name="connsiteY0-84" fmla="*/ 0 h 902627"/>
              <a:gd name="connsiteX1-85" fmla="*/ 10231360 w 10231360"/>
              <a:gd name="connsiteY1-86" fmla="*/ 902627 h 902627"/>
              <a:gd name="connsiteX2-87" fmla="*/ 0 w 10231360"/>
              <a:gd name="connsiteY2-88" fmla="*/ 902627 h 902627"/>
              <a:gd name="connsiteX3-89" fmla="*/ 25400 w 10231360"/>
              <a:gd name="connsiteY3-90" fmla="*/ 865336 h 902627"/>
              <a:gd name="connsiteX4-91" fmla="*/ 553588 w 10231360"/>
              <a:gd name="connsiteY4-92" fmla="*/ 576619 h 902627"/>
              <a:gd name="connsiteX5-93" fmla="*/ 9532071 w 10231360"/>
              <a:gd name="connsiteY5-94" fmla="*/ 2711 h 902627"/>
              <a:gd name="connsiteX6-95" fmla="*/ 10231360 w 10231360"/>
              <a:gd name="connsiteY6-96" fmla="*/ 0 h 902627"/>
              <a:gd name="connsiteX0-97" fmla="*/ 10231360 w 10231360"/>
              <a:gd name="connsiteY0-98" fmla="*/ 0 h 902627"/>
              <a:gd name="connsiteX1-99" fmla="*/ 10231360 w 10231360"/>
              <a:gd name="connsiteY1-100" fmla="*/ 902627 h 902627"/>
              <a:gd name="connsiteX2-101" fmla="*/ 0 w 10231360"/>
              <a:gd name="connsiteY2-102" fmla="*/ 902627 h 902627"/>
              <a:gd name="connsiteX3-103" fmla="*/ 25400 w 10231360"/>
              <a:gd name="connsiteY3-104" fmla="*/ 865336 h 902627"/>
              <a:gd name="connsiteX4-105" fmla="*/ 553588 w 10231360"/>
              <a:gd name="connsiteY4-106" fmla="*/ 576619 h 902627"/>
              <a:gd name="connsiteX5-107" fmla="*/ 9532071 w 10231360"/>
              <a:gd name="connsiteY5-108" fmla="*/ 2711 h 902627"/>
              <a:gd name="connsiteX6-109" fmla="*/ 10231360 w 10231360"/>
              <a:gd name="connsiteY6-110" fmla="*/ 0 h 902627"/>
              <a:gd name="connsiteX0-111" fmla="*/ 10231360 w 10231360"/>
              <a:gd name="connsiteY0-112" fmla="*/ 0 h 902627"/>
              <a:gd name="connsiteX1-113" fmla="*/ 10231360 w 10231360"/>
              <a:gd name="connsiteY1-114" fmla="*/ 902627 h 902627"/>
              <a:gd name="connsiteX2-115" fmla="*/ 0 w 10231360"/>
              <a:gd name="connsiteY2-116" fmla="*/ 902627 h 902627"/>
              <a:gd name="connsiteX3-117" fmla="*/ 25400 w 10231360"/>
              <a:gd name="connsiteY3-118" fmla="*/ 865336 h 902627"/>
              <a:gd name="connsiteX4-119" fmla="*/ 553588 w 10231360"/>
              <a:gd name="connsiteY4-120" fmla="*/ 576619 h 902627"/>
              <a:gd name="connsiteX5-121" fmla="*/ 9532071 w 10231360"/>
              <a:gd name="connsiteY5-122" fmla="*/ 2711 h 902627"/>
              <a:gd name="connsiteX6-123" fmla="*/ 10231360 w 10231360"/>
              <a:gd name="connsiteY6-124" fmla="*/ 0 h 902627"/>
              <a:gd name="connsiteX0-125" fmla="*/ 10231360 w 10231360"/>
              <a:gd name="connsiteY0-126" fmla="*/ 19372 h 921999"/>
              <a:gd name="connsiteX1-127" fmla="*/ 10231360 w 10231360"/>
              <a:gd name="connsiteY1-128" fmla="*/ 921999 h 921999"/>
              <a:gd name="connsiteX2-129" fmla="*/ 0 w 10231360"/>
              <a:gd name="connsiteY2-130" fmla="*/ 921999 h 921999"/>
              <a:gd name="connsiteX3-131" fmla="*/ 25400 w 10231360"/>
              <a:gd name="connsiteY3-132" fmla="*/ 884708 h 921999"/>
              <a:gd name="connsiteX4-133" fmla="*/ 553588 w 10231360"/>
              <a:gd name="connsiteY4-134" fmla="*/ 595991 h 921999"/>
              <a:gd name="connsiteX5-135" fmla="*/ 9532071 w 10231360"/>
              <a:gd name="connsiteY5-136" fmla="*/ 22083 h 921999"/>
              <a:gd name="connsiteX6-137" fmla="*/ 10231360 w 10231360"/>
              <a:gd name="connsiteY6-138" fmla="*/ 19372 h 921999"/>
              <a:gd name="connsiteX0-139" fmla="*/ 10231360 w 10231360"/>
              <a:gd name="connsiteY0-140" fmla="*/ 23603 h 926230"/>
              <a:gd name="connsiteX1-141" fmla="*/ 10231360 w 10231360"/>
              <a:gd name="connsiteY1-142" fmla="*/ 926230 h 926230"/>
              <a:gd name="connsiteX2-143" fmla="*/ 0 w 10231360"/>
              <a:gd name="connsiteY2-144" fmla="*/ 926230 h 926230"/>
              <a:gd name="connsiteX3-145" fmla="*/ 25400 w 10231360"/>
              <a:gd name="connsiteY3-146" fmla="*/ 888939 h 926230"/>
              <a:gd name="connsiteX4-147" fmla="*/ 553588 w 10231360"/>
              <a:gd name="connsiteY4-148" fmla="*/ 600222 h 926230"/>
              <a:gd name="connsiteX5-149" fmla="*/ 9532071 w 10231360"/>
              <a:gd name="connsiteY5-150" fmla="*/ 26314 h 926230"/>
              <a:gd name="connsiteX6-151" fmla="*/ 10231360 w 10231360"/>
              <a:gd name="connsiteY6-152" fmla="*/ 23603 h 926230"/>
              <a:gd name="connsiteX0-153" fmla="*/ 10231360 w 10231360"/>
              <a:gd name="connsiteY0-154" fmla="*/ 0 h 902627"/>
              <a:gd name="connsiteX1-155" fmla="*/ 10231360 w 10231360"/>
              <a:gd name="connsiteY1-156" fmla="*/ 902627 h 902627"/>
              <a:gd name="connsiteX2-157" fmla="*/ 0 w 10231360"/>
              <a:gd name="connsiteY2-158" fmla="*/ 902627 h 902627"/>
              <a:gd name="connsiteX3-159" fmla="*/ 25400 w 10231360"/>
              <a:gd name="connsiteY3-160" fmla="*/ 865336 h 902627"/>
              <a:gd name="connsiteX4-161" fmla="*/ 553588 w 10231360"/>
              <a:gd name="connsiteY4-162" fmla="*/ 576619 h 902627"/>
              <a:gd name="connsiteX5-163" fmla="*/ 9532071 w 10231360"/>
              <a:gd name="connsiteY5-164" fmla="*/ 2711 h 902627"/>
              <a:gd name="connsiteX6-165" fmla="*/ 10231360 w 10231360"/>
              <a:gd name="connsiteY6-166" fmla="*/ 0 h 902627"/>
              <a:gd name="connsiteX0-167" fmla="*/ 10240885 w 10240885"/>
              <a:gd name="connsiteY0-168" fmla="*/ 0 h 969302"/>
              <a:gd name="connsiteX1-169" fmla="*/ 10231360 w 10240885"/>
              <a:gd name="connsiteY1-170" fmla="*/ 969302 h 969302"/>
              <a:gd name="connsiteX2-171" fmla="*/ 0 w 10240885"/>
              <a:gd name="connsiteY2-172" fmla="*/ 969302 h 969302"/>
              <a:gd name="connsiteX3-173" fmla="*/ 25400 w 10240885"/>
              <a:gd name="connsiteY3-174" fmla="*/ 932011 h 969302"/>
              <a:gd name="connsiteX4-175" fmla="*/ 553588 w 10240885"/>
              <a:gd name="connsiteY4-176" fmla="*/ 643294 h 969302"/>
              <a:gd name="connsiteX5-177" fmla="*/ 9532071 w 10240885"/>
              <a:gd name="connsiteY5-178" fmla="*/ 69386 h 969302"/>
              <a:gd name="connsiteX6-179" fmla="*/ 10240885 w 10240885"/>
              <a:gd name="connsiteY6-180" fmla="*/ 0 h 969302"/>
              <a:gd name="connsiteX0-181" fmla="*/ 10240885 w 10240885"/>
              <a:gd name="connsiteY0-182" fmla="*/ 6814 h 976116"/>
              <a:gd name="connsiteX1-183" fmla="*/ 10231360 w 10240885"/>
              <a:gd name="connsiteY1-184" fmla="*/ 976116 h 976116"/>
              <a:gd name="connsiteX2-185" fmla="*/ 0 w 10240885"/>
              <a:gd name="connsiteY2-186" fmla="*/ 976116 h 976116"/>
              <a:gd name="connsiteX3-187" fmla="*/ 25400 w 10240885"/>
              <a:gd name="connsiteY3-188" fmla="*/ 938825 h 976116"/>
              <a:gd name="connsiteX4-189" fmla="*/ 553588 w 10240885"/>
              <a:gd name="connsiteY4-190" fmla="*/ 650108 h 976116"/>
              <a:gd name="connsiteX5-191" fmla="*/ 9541596 w 10240885"/>
              <a:gd name="connsiteY5-192" fmla="*/ 0 h 976116"/>
              <a:gd name="connsiteX6-193" fmla="*/ 10240885 w 10240885"/>
              <a:gd name="connsiteY6-194" fmla="*/ 6814 h 976116"/>
              <a:gd name="connsiteX0-195" fmla="*/ 10240885 w 10240885"/>
              <a:gd name="connsiteY0-196" fmla="*/ 6814 h 976116"/>
              <a:gd name="connsiteX1-197" fmla="*/ 10231360 w 10240885"/>
              <a:gd name="connsiteY1-198" fmla="*/ 976116 h 976116"/>
              <a:gd name="connsiteX2-199" fmla="*/ 0 w 10240885"/>
              <a:gd name="connsiteY2-200" fmla="*/ 976116 h 976116"/>
              <a:gd name="connsiteX3-201" fmla="*/ 25400 w 10240885"/>
              <a:gd name="connsiteY3-202" fmla="*/ 938825 h 976116"/>
              <a:gd name="connsiteX4-203" fmla="*/ 553588 w 10240885"/>
              <a:gd name="connsiteY4-204" fmla="*/ 650108 h 976116"/>
              <a:gd name="connsiteX5-205" fmla="*/ 9541596 w 10240885"/>
              <a:gd name="connsiteY5-206" fmla="*/ 0 h 976116"/>
              <a:gd name="connsiteX6-207" fmla="*/ 10240885 w 10240885"/>
              <a:gd name="connsiteY6-208" fmla="*/ 6814 h 976116"/>
              <a:gd name="connsiteX0-209" fmla="*/ 10240885 w 10240885"/>
              <a:gd name="connsiteY0-210" fmla="*/ 6814 h 976116"/>
              <a:gd name="connsiteX1-211" fmla="*/ 10231360 w 10240885"/>
              <a:gd name="connsiteY1-212" fmla="*/ 976116 h 976116"/>
              <a:gd name="connsiteX2-213" fmla="*/ 0 w 10240885"/>
              <a:gd name="connsiteY2-214" fmla="*/ 976116 h 976116"/>
              <a:gd name="connsiteX3-215" fmla="*/ 25400 w 10240885"/>
              <a:gd name="connsiteY3-216" fmla="*/ 938825 h 976116"/>
              <a:gd name="connsiteX4-217" fmla="*/ 553588 w 10240885"/>
              <a:gd name="connsiteY4-218" fmla="*/ 650108 h 976116"/>
              <a:gd name="connsiteX5-219" fmla="*/ 9541596 w 10240885"/>
              <a:gd name="connsiteY5-220" fmla="*/ 0 h 976116"/>
              <a:gd name="connsiteX6-221" fmla="*/ 10240885 w 10240885"/>
              <a:gd name="connsiteY6-222" fmla="*/ 6814 h 976116"/>
              <a:gd name="connsiteX0-223" fmla="*/ 10240885 w 10240885"/>
              <a:gd name="connsiteY0-224" fmla="*/ 6814 h 976116"/>
              <a:gd name="connsiteX1-225" fmla="*/ 10231360 w 10240885"/>
              <a:gd name="connsiteY1-226" fmla="*/ 976116 h 976116"/>
              <a:gd name="connsiteX2-227" fmla="*/ 0 w 10240885"/>
              <a:gd name="connsiteY2-228" fmla="*/ 976116 h 976116"/>
              <a:gd name="connsiteX3-229" fmla="*/ 25400 w 10240885"/>
              <a:gd name="connsiteY3-230" fmla="*/ 938825 h 976116"/>
              <a:gd name="connsiteX4-231" fmla="*/ 553588 w 10240885"/>
              <a:gd name="connsiteY4-232" fmla="*/ 650108 h 976116"/>
              <a:gd name="connsiteX5-233" fmla="*/ 9541596 w 10240885"/>
              <a:gd name="connsiteY5-234" fmla="*/ 0 h 976116"/>
              <a:gd name="connsiteX6-235" fmla="*/ 10240885 w 10240885"/>
              <a:gd name="connsiteY6-236" fmla="*/ 6814 h 976116"/>
              <a:gd name="connsiteX0-237" fmla="*/ 10240885 w 10240885"/>
              <a:gd name="connsiteY0-238" fmla="*/ 6814 h 976116"/>
              <a:gd name="connsiteX1-239" fmla="*/ 10231360 w 10240885"/>
              <a:gd name="connsiteY1-240" fmla="*/ 976116 h 976116"/>
              <a:gd name="connsiteX2-241" fmla="*/ 0 w 10240885"/>
              <a:gd name="connsiteY2-242" fmla="*/ 976116 h 976116"/>
              <a:gd name="connsiteX3-243" fmla="*/ 25400 w 10240885"/>
              <a:gd name="connsiteY3-244" fmla="*/ 938825 h 976116"/>
              <a:gd name="connsiteX4-245" fmla="*/ 553588 w 10240885"/>
              <a:gd name="connsiteY4-246" fmla="*/ 650108 h 976116"/>
              <a:gd name="connsiteX5-247" fmla="*/ 9541596 w 10240885"/>
              <a:gd name="connsiteY5-248" fmla="*/ 0 h 976116"/>
              <a:gd name="connsiteX6-249" fmla="*/ 10240885 w 10240885"/>
              <a:gd name="connsiteY6-250" fmla="*/ 6814 h 976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240885" h="976116">
                <a:moveTo>
                  <a:pt x="10240885" y="6814"/>
                </a:moveTo>
                <a:lnTo>
                  <a:pt x="10231360" y="976116"/>
                </a:lnTo>
                <a:lnTo>
                  <a:pt x="0" y="976116"/>
                </a:lnTo>
                <a:lnTo>
                  <a:pt x="25400" y="938825"/>
                </a:lnTo>
                <a:cubicBezTo>
                  <a:pt x="165479" y="827769"/>
                  <a:pt x="311909" y="716714"/>
                  <a:pt x="553588" y="650108"/>
                </a:cubicBezTo>
                <a:cubicBezTo>
                  <a:pt x="2924822" y="-19185"/>
                  <a:pt x="5922313" y="29360"/>
                  <a:pt x="9541596" y="0"/>
                </a:cubicBezTo>
                <a:cubicBezTo>
                  <a:pt x="9784217" y="8621"/>
                  <a:pt x="10007789" y="7718"/>
                  <a:pt x="10240885" y="681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0396" y="5952076"/>
            <a:ext cx="12151604" cy="905924"/>
          </a:xfrm>
          <a:custGeom>
            <a:avLst/>
            <a:gdLst>
              <a:gd name="connsiteX0" fmla="*/ 12151604 w 12151604"/>
              <a:gd name="connsiteY0" fmla="*/ 0 h 905924"/>
              <a:gd name="connsiteX1" fmla="*/ 12151604 w 12151604"/>
              <a:gd name="connsiteY1" fmla="*/ 905924 h 905924"/>
              <a:gd name="connsiteX2" fmla="*/ 0 w 12151604"/>
              <a:gd name="connsiteY2" fmla="*/ 905924 h 905924"/>
              <a:gd name="connsiteX3" fmla="*/ 25698 w 12151604"/>
              <a:gd name="connsiteY3" fmla="*/ 879978 h 905924"/>
              <a:gd name="connsiteX4" fmla="*/ 11452315 w 12151604"/>
              <a:gd name="connsiteY4" fmla="*/ 2711 h 90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1604" h="905924">
                <a:moveTo>
                  <a:pt x="12151604" y="0"/>
                </a:moveTo>
                <a:lnTo>
                  <a:pt x="12151604" y="905924"/>
                </a:lnTo>
                <a:lnTo>
                  <a:pt x="0" y="905924"/>
                </a:lnTo>
                <a:lnTo>
                  <a:pt x="25698" y="879978"/>
                </a:lnTo>
                <a:cubicBezTo>
                  <a:pt x="637563" y="417420"/>
                  <a:pt x="5427383" y="49686"/>
                  <a:pt x="11452315" y="271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>
          <a:xfrm>
            <a:off x="8194520" y="1638300"/>
            <a:ext cx="4128081" cy="51149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8175" y="1308511"/>
            <a:ext cx="46009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6" y="5403484"/>
            <a:ext cx="937736" cy="1047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5175" y="2960370"/>
            <a:ext cx="349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贾艳红  </a:t>
            </a:r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Jana</a:t>
            </a:r>
            <a:endParaRPr lang="en-US" altLang="zh-CN" sz="1800" b="1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</a:endParaRPr>
          </a:p>
          <a:p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Email:jiayh@mail.sustech.edu.cn</a:t>
            </a:r>
            <a:endParaRPr lang="en-US" altLang="zh-CN" sz="1800" b="1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random/>
      </p:transition>
    </mc:Choice>
    <mc:Fallback>
      <p:transition advClick="0">
        <p:random/>
      </p:transition>
    </mc:Fallback>
  </mc:AlternateContent>
  <p:timing>
    <p:tnLst>
      <p:par>
        <p:cTn id="1" dur="indefinite" restart="never" nodeType="tmRoot"/>
      </p:par>
    </p:tnLst>
    <p:bldLst>
      <p:bldP spid="28" grpId="0" animBg="1"/>
      <p:bldP spid="25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0" y="83815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9" name="图片 68" descr="O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22225"/>
            <a:ext cx="1492885" cy="793750"/>
          </a:xfrm>
          <a:prstGeom prst="rect">
            <a:avLst/>
          </a:prstGeom>
        </p:spPr>
      </p:pic>
      <p:sp>
        <p:nvSpPr>
          <p:cNvPr id="71" name="object 2"/>
          <p:cNvSpPr txBox="1">
            <a:spLocks noGrp="1"/>
          </p:cNvSpPr>
          <p:nvPr/>
        </p:nvSpPr>
        <p:spPr>
          <a:xfrm>
            <a:off x="809625" y="188913"/>
            <a:ext cx="6250940" cy="6273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Binary Classification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" y="1126490"/>
            <a:ext cx="10883265" cy="411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77942" y="1677013"/>
            <a:ext cx="3105966" cy="1933599"/>
          </a:xfrm>
          <a:custGeom>
            <a:avLst/>
            <a:gdLst/>
            <a:ahLst/>
            <a:cxnLst/>
            <a:rect l="l" t="t" r="r" b="b"/>
            <a:pathLst>
              <a:path w="3425190" h="2132329">
                <a:moveTo>
                  <a:pt x="3425190" y="2132076"/>
                </a:moveTo>
                <a:lnTo>
                  <a:pt x="3425190" y="0"/>
                </a:lnTo>
                <a:lnTo>
                  <a:pt x="0" y="0"/>
                </a:lnTo>
                <a:lnTo>
                  <a:pt x="0" y="2132076"/>
                </a:lnTo>
                <a:lnTo>
                  <a:pt x="9144" y="2132076"/>
                </a:lnTo>
                <a:lnTo>
                  <a:pt x="9144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3406152" y="19050"/>
                </a:lnTo>
                <a:lnTo>
                  <a:pt x="3406152" y="9905"/>
                </a:lnTo>
                <a:lnTo>
                  <a:pt x="3416058" y="19050"/>
                </a:lnTo>
                <a:lnTo>
                  <a:pt x="3416058" y="2132076"/>
                </a:lnTo>
                <a:lnTo>
                  <a:pt x="3425190" y="2132076"/>
                </a:lnTo>
                <a:close/>
              </a:path>
              <a:path w="3425190" h="2132329">
                <a:moveTo>
                  <a:pt x="19050" y="19050"/>
                </a:moveTo>
                <a:lnTo>
                  <a:pt x="19050" y="9906"/>
                </a:lnTo>
                <a:lnTo>
                  <a:pt x="9144" y="19050"/>
                </a:lnTo>
                <a:lnTo>
                  <a:pt x="19050" y="19050"/>
                </a:lnTo>
                <a:close/>
              </a:path>
              <a:path w="3425190" h="2132329">
                <a:moveTo>
                  <a:pt x="19050" y="2113026"/>
                </a:moveTo>
                <a:lnTo>
                  <a:pt x="19050" y="19050"/>
                </a:lnTo>
                <a:lnTo>
                  <a:pt x="9144" y="19050"/>
                </a:lnTo>
                <a:lnTo>
                  <a:pt x="9144" y="2113026"/>
                </a:lnTo>
                <a:lnTo>
                  <a:pt x="19050" y="2113026"/>
                </a:lnTo>
                <a:close/>
              </a:path>
              <a:path w="3425190" h="2132329">
                <a:moveTo>
                  <a:pt x="3416058" y="2113026"/>
                </a:moveTo>
                <a:lnTo>
                  <a:pt x="9144" y="2113026"/>
                </a:lnTo>
                <a:lnTo>
                  <a:pt x="19050" y="2122931"/>
                </a:lnTo>
                <a:lnTo>
                  <a:pt x="19050" y="2132076"/>
                </a:lnTo>
                <a:lnTo>
                  <a:pt x="3406152" y="2132076"/>
                </a:lnTo>
                <a:lnTo>
                  <a:pt x="3406152" y="2122932"/>
                </a:lnTo>
                <a:lnTo>
                  <a:pt x="3416058" y="2113026"/>
                </a:lnTo>
                <a:close/>
              </a:path>
              <a:path w="3425190" h="2132329">
                <a:moveTo>
                  <a:pt x="19050" y="2132076"/>
                </a:moveTo>
                <a:lnTo>
                  <a:pt x="19050" y="2122931"/>
                </a:lnTo>
                <a:lnTo>
                  <a:pt x="9144" y="2113026"/>
                </a:lnTo>
                <a:lnTo>
                  <a:pt x="9144" y="2132076"/>
                </a:lnTo>
                <a:lnTo>
                  <a:pt x="19050" y="2132076"/>
                </a:lnTo>
                <a:close/>
              </a:path>
              <a:path w="3425190" h="2132329">
                <a:moveTo>
                  <a:pt x="3416058" y="19050"/>
                </a:moveTo>
                <a:lnTo>
                  <a:pt x="3406152" y="9905"/>
                </a:lnTo>
                <a:lnTo>
                  <a:pt x="3406152" y="19050"/>
                </a:lnTo>
                <a:lnTo>
                  <a:pt x="3416058" y="19050"/>
                </a:lnTo>
                <a:close/>
              </a:path>
              <a:path w="3425190" h="2132329">
                <a:moveTo>
                  <a:pt x="3416058" y="2113026"/>
                </a:moveTo>
                <a:lnTo>
                  <a:pt x="3416058" y="19050"/>
                </a:lnTo>
                <a:lnTo>
                  <a:pt x="3406152" y="19050"/>
                </a:lnTo>
                <a:lnTo>
                  <a:pt x="3406152" y="2113026"/>
                </a:lnTo>
                <a:lnTo>
                  <a:pt x="3416058" y="2113026"/>
                </a:lnTo>
                <a:close/>
              </a:path>
              <a:path w="3425190" h="2132329">
                <a:moveTo>
                  <a:pt x="3416058" y="2132076"/>
                </a:moveTo>
                <a:lnTo>
                  <a:pt x="3416058" y="2113026"/>
                </a:lnTo>
                <a:lnTo>
                  <a:pt x="3406152" y="2122932"/>
                </a:lnTo>
                <a:lnTo>
                  <a:pt x="3406152" y="2132076"/>
                </a:lnTo>
                <a:lnTo>
                  <a:pt x="3416058" y="21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" name="object 4"/>
          <p:cNvSpPr/>
          <p:nvPr/>
        </p:nvSpPr>
        <p:spPr>
          <a:xfrm>
            <a:off x="7319863" y="2130701"/>
            <a:ext cx="81669" cy="819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" name="object 5"/>
          <p:cNvSpPr/>
          <p:nvPr/>
        </p:nvSpPr>
        <p:spPr>
          <a:xfrm>
            <a:off x="6974372" y="2283006"/>
            <a:ext cx="64492" cy="65068"/>
          </a:xfrm>
          <a:custGeom>
            <a:avLst/>
            <a:gdLst/>
            <a:ahLst/>
            <a:cxnLst/>
            <a:rect l="l" t="t" r="r" b="b"/>
            <a:pathLst>
              <a:path w="71120" h="71755">
                <a:moveTo>
                  <a:pt x="70866" y="35813"/>
                </a:moveTo>
                <a:lnTo>
                  <a:pt x="68068" y="21859"/>
                </a:lnTo>
                <a:lnTo>
                  <a:pt x="60483" y="10477"/>
                </a:lnTo>
                <a:lnTo>
                  <a:pt x="49327" y="2809"/>
                </a:lnTo>
                <a:lnTo>
                  <a:pt x="35814" y="0"/>
                </a:lnTo>
                <a:lnTo>
                  <a:pt x="21859" y="2809"/>
                </a:lnTo>
                <a:lnTo>
                  <a:pt x="10477" y="10477"/>
                </a:lnTo>
                <a:lnTo>
                  <a:pt x="2809" y="21859"/>
                </a:lnTo>
                <a:lnTo>
                  <a:pt x="0" y="35813"/>
                </a:lnTo>
                <a:lnTo>
                  <a:pt x="2809" y="49768"/>
                </a:lnTo>
                <a:lnTo>
                  <a:pt x="10477" y="61150"/>
                </a:lnTo>
                <a:lnTo>
                  <a:pt x="21859" y="68818"/>
                </a:lnTo>
                <a:lnTo>
                  <a:pt x="35814" y="71627"/>
                </a:lnTo>
                <a:lnTo>
                  <a:pt x="49327" y="68818"/>
                </a:lnTo>
                <a:lnTo>
                  <a:pt x="60483" y="61150"/>
                </a:lnTo>
                <a:lnTo>
                  <a:pt x="68068" y="49768"/>
                </a:lnTo>
                <a:lnTo>
                  <a:pt x="70866" y="358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" name="object 6"/>
          <p:cNvSpPr/>
          <p:nvPr/>
        </p:nvSpPr>
        <p:spPr>
          <a:xfrm>
            <a:off x="6965401" y="2274553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13716" y="77138"/>
                </a:moveTo>
                <a:lnTo>
                  <a:pt x="13715" y="13130"/>
                </a:lnTo>
                <a:lnTo>
                  <a:pt x="12953" y="13892"/>
                </a:lnTo>
                <a:lnTo>
                  <a:pt x="8381" y="19226"/>
                </a:lnTo>
                <a:lnTo>
                  <a:pt x="8381" y="19988"/>
                </a:lnTo>
                <a:lnTo>
                  <a:pt x="7619" y="19988"/>
                </a:lnTo>
                <a:lnTo>
                  <a:pt x="7619" y="20750"/>
                </a:lnTo>
                <a:lnTo>
                  <a:pt x="5333" y="23798"/>
                </a:lnTo>
                <a:lnTo>
                  <a:pt x="3809" y="28370"/>
                </a:lnTo>
                <a:lnTo>
                  <a:pt x="2285" y="32180"/>
                </a:lnTo>
                <a:lnTo>
                  <a:pt x="761" y="36752"/>
                </a:lnTo>
                <a:lnTo>
                  <a:pt x="0" y="41324"/>
                </a:lnTo>
                <a:lnTo>
                  <a:pt x="0" y="45896"/>
                </a:lnTo>
                <a:lnTo>
                  <a:pt x="1524" y="55040"/>
                </a:lnTo>
                <a:lnTo>
                  <a:pt x="2286" y="58850"/>
                </a:lnTo>
                <a:lnTo>
                  <a:pt x="3810" y="63422"/>
                </a:lnTo>
                <a:lnTo>
                  <a:pt x="6096" y="67232"/>
                </a:lnTo>
                <a:lnTo>
                  <a:pt x="7620" y="70280"/>
                </a:lnTo>
                <a:lnTo>
                  <a:pt x="8382" y="71042"/>
                </a:lnTo>
                <a:lnTo>
                  <a:pt x="12954" y="76376"/>
                </a:lnTo>
                <a:lnTo>
                  <a:pt x="12954" y="77138"/>
                </a:lnTo>
                <a:lnTo>
                  <a:pt x="13716" y="77138"/>
                </a:lnTo>
                <a:close/>
              </a:path>
              <a:path w="90804" h="90805">
                <a:moveTo>
                  <a:pt x="76962" y="77900"/>
                </a:moveTo>
                <a:lnTo>
                  <a:pt x="76962" y="12368"/>
                </a:lnTo>
                <a:lnTo>
                  <a:pt x="71628" y="8558"/>
                </a:lnTo>
                <a:lnTo>
                  <a:pt x="70866" y="7796"/>
                </a:lnTo>
                <a:lnTo>
                  <a:pt x="70104" y="7796"/>
                </a:lnTo>
                <a:lnTo>
                  <a:pt x="66294" y="5510"/>
                </a:lnTo>
                <a:lnTo>
                  <a:pt x="56109" y="1165"/>
                </a:lnTo>
                <a:lnTo>
                  <a:pt x="45086" y="0"/>
                </a:lnTo>
                <a:lnTo>
                  <a:pt x="33998" y="1590"/>
                </a:lnTo>
                <a:lnTo>
                  <a:pt x="23621" y="5510"/>
                </a:lnTo>
                <a:lnTo>
                  <a:pt x="20574" y="7796"/>
                </a:lnTo>
                <a:lnTo>
                  <a:pt x="19811" y="7796"/>
                </a:lnTo>
                <a:lnTo>
                  <a:pt x="19049" y="8558"/>
                </a:lnTo>
                <a:lnTo>
                  <a:pt x="13715" y="12368"/>
                </a:lnTo>
                <a:lnTo>
                  <a:pt x="13716" y="77900"/>
                </a:lnTo>
                <a:lnTo>
                  <a:pt x="19050" y="82472"/>
                </a:lnTo>
                <a:lnTo>
                  <a:pt x="19050" y="42086"/>
                </a:lnTo>
                <a:lnTo>
                  <a:pt x="19812" y="39800"/>
                </a:lnTo>
                <a:lnTo>
                  <a:pt x="20574" y="36752"/>
                </a:lnTo>
                <a:lnTo>
                  <a:pt x="21336" y="34466"/>
                </a:lnTo>
                <a:lnTo>
                  <a:pt x="22859" y="32180"/>
                </a:lnTo>
                <a:lnTo>
                  <a:pt x="22859" y="31418"/>
                </a:lnTo>
                <a:lnTo>
                  <a:pt x="23622" y="29894"/>
                </a:lnTo>
                <a:lnTo>
                  <a:pt x="23622" y="30529"/>
                </a:lnTo>
                <a:lnTo>
                  <a:pt x="25908" y="27862"/>
                </a:lnTo>
                <a:lnTo>
                  <a:pt x="25908" y="27608"/>
                </a:lnTo>
                <a:lnTo>
                  <a:pt x="27432" y="26084"/>
                </a:lnTo>
                <a:lnTo>
                  <a:pt x="27432" y="26301"/>
                </a:lnTo>
                <a:lnTo>
                  <a:pt x="31242" y="23036"/>
                </a:lnTo>
                <a:lnTo>
                  <a:pt x="31242" y="23417"/>
                </a:lnTo>
                <a:lnTo>
                  <a:pt x="33528" y="22274"/>
                </a:lnTo>
                <a:lnTo>
                  <a:pt x="39468" y="19527"/>
                </a:lnTo>
                <a:lnTo>
                  <a:pt x="45900" y="19150"/>
                </a:lnTo>
                <a:lnTo>
                  <a:pt x="52433" y="20334"/>
                </a:lnTo>
                <a:lnTo>
                  <a:pt x="58674" y="22274"/>
                </a:lnTo>
                <a:lnTo>
                  <a:pt x="59436" y="23036"/>
                </a:lnTo>
                <a:lnTo>
                  <a:pt x="63246" y="26301"/>
                </a:lnTo>
                <a:lnTo>
                  <a:pt x="63246" y="26084"/>
                </a:lnTo>
                <a:lnTo>
                  <a:pt x="64769" y="27608"/>
                </a:lnTo>
                <a:lnTo>
                  <a:pt x="64769" y="27862"/>
                </a:lnTo>
                <a:lnTo>
                  <a:pt x="67818" y="31418"/>
                </a:lnTo>
                <a:lnTo>
                  <a:pt x="70713" y="38582"/>
                </a:lnTo>
                <a:lnTo>
                  <a:pt x="71570" y="45981"/>
                </a:lnTo>
                <a:lnTo>
                  <a:pt x="71570" y="82472"/>
                </a:lnTo>
                <a:lnTo>
                  <a:pt x="76962" y="77900"/>
                </a:lnTo>
                <a:close/>
              </a:path>
              <a:path w="90804" h="90805">
                <a:moveTo>
                  <a:pt x="23622" y="85063"/>
                </a:moveTo>
                <a:lnTo>
                  <a:pt x="23622" y="60374"/>
                </a:lnTo>
                <a:lnTo>
                  <a:pt x="22098" y="57326"/>
                </a:lnTo>
                <a:lnTo>
                  <a:pt x="20574" y="52754"/>
                </a:lnTo>
                <a:lnTo>
                  <a:pt x="19812" y="49706"/>
                </a:lnTo>
                <a:lnTo>
                  <a:pt x="19050" y="47420"/>
                </a:lnTo>
                <a:lnTo>
                  <a:pt x="19050" y="82472"/>
                </a:lnTo>
                <a:lnTo>
                  <a:pt x="19812" y="82472"/>
                </a:lnTo>
                <a:lnTo>
                  <a:pt x="20574" y="83234"/>
                </a:lnTo>
                <a:lnTo>
                  <a:pt x="23622" y="85063"/>
                </a:lnTo>
                <a:close/>
              </a:path>
              <a:path w="90804" h="90805">
                <a:moveTo>
                  <a:pt x="23622" y="29894"/>
                </a:moveTo>
                <a:lnTo>
                  <a:pt x="22859" y="31418"/>
                </a:lnTo>
                <a:lnTo>
                  <a:pt x="23275" y="30933"/>
                </a:lnTo>
                <a:lnTo>
                  <a:pt x="23622" y="29894"/>
                </a:lnTo>
                <a:close/>
              </a:path>
              <a:path w="90804" h="90805">
                <a:moveTo>
                  <a:pt x="23275" y="30933"/>
                </a:moveTo>
                <a:lnTo>
                  <a:pt x="22859" y="31418"/>
                </a:lnTo>
                <a:lnTo>
                  <a:pt x="22859" y="32180"/>
                </a:lnTo>
                <a:lnTo>
                  <a:pt x="23275" y="30933"/>
                </a:lnTo>
                <a:close/>
              </a:path>
              <a:path w="90804" h="90805">
                <a:moveTo>
                  <a:pt x="27432" y="64184"/>
                </a:moveTo>
                <a:lnTo>
                  <a:pt x="22859" y="58850"/>
                </a:lnTo>
                <a:lnTo>
                  <a:pt x="23622" y="60374"/>
                </a:lnTo>
                <a:lnTo>
                  <a:pt x="23622" y="85063"/>
                </a:lnTo>
                <a:lnTo>
                  <a:pt x="24384" y="85520"/>
                </a:lnTo>
                <a:lnTo>
                  <a:pt x="25908" y="86078"/>
                </a:lnTo>
                <a:lnTo>
                  <a:pt x="25908" y="63422"/>
                </a:lnTo>
                <a:lnTo>
                  <a:pt x="27432" y="64184"/>
                </a:lnTo>
                <a:close/>
              </a:path>
              <a:path w="90804" h="90805">
                <a:moveTo>
                  <a:pt x="23622" y="30529"/>
                </a:moveTo>
                <a:lnTo>
                  <a:pt x="23622" y="29894"/>
                </a:lnTo>
                <a:lnTo>
                  <a:pt x="23275" y="30933"/>
                </a:lnTo>
                <a:lnTo>
                  <a:pt x="23622" y="30529"/>
                </a:lnTo>
                <a:close/>
              </a:path>
              <a:path w="90804" h="90805">
                <a:moveTo>
                  <a:pt x="27432" y="26084"/>
                </a:moveTo>
                <a:lnTo>
                  <a:pt x="25908" y="27608"/>
                </a:lnTo>
                <a:lnTo>
                  <a:pt x="26728" y="26904"/>
                </a:lnTo>
                <a:lnTo>
                  <a:pt x="27432" y="26084"/>
                </a:lnTo>
                <a:close/>
              </a:path>
              <a:path w="90804" h="90805">
                <a:moveTo>
                  <a:pt x="26728" y="26904"/>
                </a:moveTo>
                <a:lnTo>
                  <a:pt x="25908" y="27608"/>
                </a:lnTo>
                <a:lnTo>
                  <a:pt x="25908" y="27862"/>
                </a:lnTo>
                <a:lnTo>
                  <a:pt x="26728" y="26904"/>
                </a:lnTo>
                <a:close/>
              </a:path>
              <a:path w="90804" h="90805">
                <a:moveTo>
                  <a:pt x="31242" y="88033"/>
                </a:moveTo>
                <a:lnTo>
                  <a:pt x="31242" y="67232"/>
                </a:lnTo>
                <a:lnTo>
                  <a:pt x="25908" y="63422"/>
                </a:lnTo>
                <a:lnTo>
                  <a:pt x="25908" y="86078"/>
                </a:lnTo>
                <a:lnTo>
                  <a:pt x="31242" y="88033"/>
                </a:lnTo>
                <a:close/>
              </a:path>
              <a:path w="90804" h="90805">
                <a:moveTo>
                  <a:pt x="27432" y="26301"/>
                </a:moveTo>
                <a:lnTo>
                  <a:pt x="27432" y="26084"/>
                </a:lnTo>
                <a:lnTo>
                  <a:pt x="26728" y="26904"/>
                </a:lnTo>
                <a:lnTo>
                  <a:pt x="27432" y="26301"/>
                </a:lnTo>
                <a:close/>
              </a:path>
              <a:path w="90804" h="90805">
                <a:moveTo>
                  <a:pt x="31242" y="23417"/>
                </a:moveTo>
                <a:lnTo>
                  <a:pt x="31242" y="23036"/>
                </a:lnTo>
                <a:lnTo>
                  <a:pt x="30480" y="23798"/>
                </a:lnTo>
                <a:lnTo>
                  <a:pt x="31242" y="23417"/>
                </a:lnTo>
                <a:close/>
              </a:path>
              <a:path w="90804" h="90805">
                <a:moveTo>
                  <a:pt x="64769" y="85734"/>
                </a:moveTo>
                <a:lnTo>
                  <a:pt x="64769" y="63422"/>
                </a:lnTo>
                <a:lnTo>
                  <a:pt x="59436" y="67232"/>
                </a:lnTo>
                <a:lnTo>
                  <a:pt x="57912" y="68756"/>
                </a:lnTo>
                <a:lnTo>
                  <a:pt x="51507" y="70569"/>
                </a:lnTo>
                <a:lnTo>
                  <a:pt x="45900" y="71368"/>
                </a:lnTo>
                <a:lnTo>
                  <a:pt x="45086" y="71460"/>
                </a:lnTo>
                <a:lnTo>
                  <a:pt x="38941" y="70824"/>
                </a:lnTo>
                <a:lnTo>
                  <a:pt x="32766" y="67994"/>
                </a:lnTo>
                <a:lnTo>
                  <a:pt x="30480" y="66470"/>
                </a:lnTo>
                <a:lnTo>
                  <a:pt x="31242" y="67232"/>
                </a:lnTo>
                <a:lnTo>
                  <a:pt x="31242" y="88033"/>
                </a:lnTo>
                <a:lnTo>
                  <a:pt x="34793" y="89335"/>
                </a:lnTo>
                <a:lnTo>
                  <a:pt x="45900" y="90578"/>
                </a:lnTo>
                <a:lnTo>
                  <a:pt x="56868" y="89108"/>
                </a:lnTo>
                <a:lnTo>
                  <a:pt x="64769" y="85734"/>
                </a:lnTo>
                <a:close/>
              </a:path>
              <a:path w="90804" h="90805">
                <a:moveTo>
                  <a:pt x="64769" y="27608"/>
                </a:moveTo>
                <a:lnTo>
                  <a:pt x="63246" y="26084"/>
                </a:lnTo>
                <a:lnTo>
                  <a:pt x="63949" y="26904"/>
                </a:lnTo>
                <a:lnTo>
                  <a:pt x="64769" y="27608"/>
                </a:lnTo>
                <a:close/>
              </a:path>
              <a:path w="90804" h="90805">
                <a:moveTo>
                  <a:pt x="63949" y="26904"/>
                </a:moveTo>
                <a:lnTo>
                  <a:pt x="63246" y="26084"/>
                </a:lnTo>
                <a:lnTo>
                  <a:pt x="63246" y="26301"/>
                </a:lnTo>
                <a:lnTo>
                  <a:pt x="63949" y="26904"/>
                </a:lnTo>
                <a:close/>
              </a:path>
              <a:path w="90804" h="90805">
                <a:moveTo>
                  <a:pt x="71570" y="82472"/>
                </a:moveTo>
                <a:lnTo>
                  <a:pt x="71570" y="45981"/>
                </a:lnTo>
                <a:lnTo>
                  <a:pt x="70361" y="53338"/>
                </a:lnTo>
                <a:lnTo>
                  <a:pt x="67056" y="60374"/>
                </a:lnTo>
                <a:lnTo>
                  <a:pt x="63246" y="64184"/>
                </a:lnTo>
                <a:lnTo>
                  <a:pt x="64769" y="63422"/>
                </a:lnTo>
                <a:lnTo>
                  <a:pt x="64769" y="85734"/>
                </a:lnTo>
                <a:lnTo>
                  <a:pt x="67056" y="84758"/>
                </a:lnTo>
                <a:lnTo>
                  <a:pt x="70104" y="83234"/>
                </a:lnTo>
                <a:lnTo>
                  <a:pt x="70866" y="82472"/>
                </a:lnTo>
                <a:lnTo>
                  <a:pt x="71570" y="82472"/>
                </a:lnTo>
                <a:close/>
              </a:path>
              <a:path w="90804" h="90805">
                <a:moveTo>
                  <a:pt x="64769" y="27862"/>
                </a:moveTo>
                <a:lnTo>
                  <a:pt x="64769" y="27608"/>
                </a:lnTo>
                <a:lnTo>
                  <a:pt x="63949" y="26904"/>
                </a:lnTo>
                <a:lnTo>
                  <a:pt x="64769" y="27862"/>
                </a:lnTo>
                <a:close/>
              </a:path>
              <a:path w="90804" h="90805">
                <a:moveTo>
                  <a:pt x="90735" y="44600"/>
                </a:moveTo>
                <a:lnTo>
                  <a:pt x="88562" y="31275"/>
                </a:lnTo>
                <a:lnTo>
                  <a:pt x="82296" y="19226"/>
                </a:lnTo>
                <a:lnTo>
                  <a:pt x="77724" y="13892"/>
                </a:lnTo>
                <a:lnTo>
                  <a:pt x="76962" y="13130"/>
                </a:lnTo>
                <a:lnTo>
                  <a:pt x="76962" y="77138"/>
                </a:lnTo>
                <a:lnTo>
                  <a:pt x="77724" y="77138"/>
                </a:lnTo>
                <a:lnTo>
                  <a:pt x="77724" y="76376"/>
                </a:lnTo>
                <a:lnTo>
                  <a:pt x="83058" y="70280"/>
                </a:lnTo>
                <a:lnTo>
                  <a:pt x="88878" y="58002"/>
                </a:lnTo>
                <a:lnTo>
                  <a:pt x="90735" y="446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" name="object 7"/>
          <p:cNvSpPr/>
          <p:nvPr/>
        </p:nvSpPr>
        <p:spPr>
          <a:xfrm>
            <a:off x="7527171" y="2408561"/>
            <a:ext cx="81669" cy="81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" name="object 8"/>
          <p:cNvSpPr/>
          <p:nvPr/>
        </p:nvSpPr>
        <p:spPr>
          <a:xfrm>
            <a:off x="7529934" y="2647420"/>
            <a:ext cx="81855" cy="82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" name="object 9"/>
          <p:cNvSpPr/>
          <p:nvPr/>
        </p:nvSpPr>
        <p:spPr>
          <a:xfrm>
            <a:off x="6925324" y="2185576"/>
            <a:ext cx="65068" cy="64492"/>
          </a:xfrm>
          <a:custGeom>
            <a:avLst/>
            <a:gdLst/>
            <a:ahLst/>
            <a:cxnLst/>
            <a:rect l="l" t="t" r="r" b="b"/>
            <a:pathLst>
              <a:path w="71754" h="71119">
                <a:moveTo>
                  <a:pt x="71628" y="35813"/>
                </a:moveTo>
                <a:lnTo>
                  <a:pt x="68818" y="21859"/>
                </a:lnTo>
                <a:lnTo>
                  <a:pt x="61150" y="10477"/>
                </a:lnTo>
                <a:lnTo>
                  <a:pt x="49768" y="2809"/>
                </a:lnTo>
                <a:lnTo>
                  <a:pt x="35814" y="0"/>
                </a:lnTo>
                <a:lnTo>
                  <a:pt x="21859" y="2809"/>
                </a:lnTo>
                <a:lnTo>
                  <a:pt x="10477" y="10477"/>
                </a:lnTo>
                <a:lnTo>
                  <a:pt x="2809" y="21859"/>
                </a:lnTo>
                <a:lnTo>
                  <a:pt x="0" y="35813"/>
                </a:lnTo>
                <a:lnTo>
                  <a:pt x="2809" y="49327"/>
                </a:lnTo>
                <a:lnTo>
                  <a:pt x="10477" y="60483"/>
                </a:lnTo>
                <a:lnTo>
                  <a:pt x="21859" y="68068"/>
                </a:lnTo>
                <a:lnTo>
                  <a:pt x="35814" y="70865"/>
                </a:lnTo>
                <a:lnTo>
                  <a:pt x="49768" y="68068"/>
                </a:lnTo>
                <a:lnTo>
                  <a:pt x="61150" y="60483"/>
                </a:lnTo>
                <a:lnTo>
                  <a:pt x="68818" y="49327"/>
                </a:lnTo>
                <a:lnTo>
                  <a:pt x="71628" y="358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" name="object 10"/>
          <p:cNvSpPr/>
          <p:nvPr/>
        </p:nvSpPr>
        <p:spPr>
          <a:xfrm>
            <a:off x="6916341" y="2176594"/>
            <a:ext cx="82918" cy="82342"/>
          </a:xfrm>
          <a:custGeom>
            <a:avLst/>
            <a:gdLst/>
            <a:ahLst/>
            <a:cxnLst/>
            <a:rect l="l" t="t" r="r" b="b"/>
            <a:pathLst>
              <a:path w="91440" h="90805">
                <a:moveTo>
                  <a:pt x="7620" y="70104"/>
                </a:moveTo>
                <a:lnTo>
                  <a:pt x="7619" y="20574"/>
                </a:lnTo>
                <a:lnTo>
                  <a:pt x="5333" y="24384"/>
                </a:lnTo>
                <a:lnTo>
                  <a:pt x="2285" y="32004"/>
                </a:lnTo>
                <a:lnTo>
                  <a:pt x="761" y="36576"/>
                </a:lnTo>
                <a:lnTo>
                  <a:pt x="761" y="41148"/>
                </a:lnTo>
                <a:lnTo>
                  <a:pt x="0" y="45720"/>
                </a:lnTo>
                <a:lnTo>
                  <a:pt x="2286" y="59436"/>
                </a:lnTo>
                <a:lnTo>
                  <a:pt x="3810" y="63246"/>
                </a:lnTo>
                <a:lnTo>
                  <a:pt x="6096" y="67056"/>
                </a:lnTo>
                <a:lnTo>
                  <a:pt x="7620" y="70104"/>
                </a:lnTo>
                <a:close/>
              </a:path>
              <a:path w="91440" h="90805">
                <a:moveTo>
                  <a:pt x="8382" y="70866"/>
                </a:moveTo>
                <a:lnTo>
                  <a:pt x="8381" y="19812"/>
                </a:lnTo>
                <a:lnTo>
                  <a:pt x="7619" y="19812"/>
                </a:lnTo>
                <a:lnTo>
                  <a:pt x="7620" y="70866"/>
                </a:lnTo>
                <a:lnTo>
                  <a:pt x="8382" y="70866"/>
                </a:lnTo>
                <a:close/>
              </a:path>
              <a:path w="91440" h="90805">
                <a:moveTo>
                  <a:pt x="13716" y="76962"/>
                </a:moveTo>
                <a:lnTo>
                  <a:pt x="13715" y="13716"/>
                </a:lnTo>
                <a:lnTo>
                  <a:pt x="12953" y="13716"/>
                </a:lnTo>
                <a:lnTo>
                  <a:pt x="8381" y="19050"/>
                </a:lnTo>
                <a:lnTo>
                  <a:pt x="8382" y="71628"/>
                </a:lnTo>
                <a:lnTo>
                  <a:pt x="12954" y="76962"/>
                </a:lnTo>
                <a:lnTo>
                  <a:pt x="13716" y="76962"/>
                </a:lnTo>
                <a:close/>
              </a:path>
              <a:path w="91440" h="90805">
                <a:moveTo>
                  <a:pt x="83058" y="70866"/>
                </a:moveTo>
                <a:lnTo>
                  <a:pt x="83058" y="19812"/>
                </a:lnTo>
                <a:lnTo>
                  <a:pt x="82296" y="19050"/>
                </a:lnTo>
                <a:lnTo>
                  <a:pt x="78486" y="13716"/>
                </a:lnTo>
                <a:lnTo>
                  <a:pt x="77724" y="13716"/>
                </a:lnTo>
                <a:lnTo>
                  <a:pt x="76962" y="12954"/>
                </a:lnTo>
                <a:lnTo>
                  <a:pt x="71756" y="8492"/>
                </a:lnTo>
                <a:lnTo>
                  <a:pt x="70866" y="8382"/>
                </a:lnTo>
                <a:lnTo>
                  <a:pt x="70866" y="7620"/>
                </a:lnTo>
                <a:lnTo>
                  <a:pt x="70104" y="7620"/>
                </a:lnTo>
                <a:lnTo>
                  <a:pt x="67056" y="5334"/>
                </a:lnTo>
                <a:lnTo>
                  <a:pt x="62484" y="3810"/>
                </a:lnTo>
                <a:lnTo>
                  <a:pt x="58674" y="2286"/>
                </a:lnTo>
                <a:lnTo>
                  <a:pt x="54102" y="762"/>
                </a:lnTo>
                <a:lnTo>
                  <a:pt x="49530" y="0"/>
                </a:lnTo>
                <a:lnTo>
                  <a:pt x="44958" y="0"/>
                </a:lnTo>
                <a:lnTo>
                  <a:pt x="35814" y="1524"/>
                </a:lnTo>
                <a:lnTo>
                  <a:pt x="32003" y="2286"/>
                </a:lnTo>
                <a:lnTo>
                  <a:pt x="27432" y="3810"/>
                </a:lnTo>
                <a:lnTo>
                  <a:pt x="23621" y="6096"/>
                </a:lnTo>
                <a:lnTo>
                  <a:pt x="20574" y="7620"/>
                </a:lnTo>
                <a:lnTo>
                  <a:pt x="19811" y="8382"/>
                </a:lnTo>
                <a:lnTo>
                  <a:pt x="14477" y="12954"/>
                </a:lnTo>
                <a:lnTo>
                  <a:pt x="13715" y="12954"/>
                </a:lnTo>
                <a:lnTo>
                  <a:pt x="13716" y="77724"/>
                </a:lnTo>
                <a:lnTo>
                  <a:pt x="14478" y="77724"/>
                </a:lnTo>
                <a:lnTo>
                  <a:pt x="19050" y="81642"/>
                </a:lnTo>
                <a:lnTo>
                  <a:pt x="19050" y="44958"/>
                </a:lnTo>
                <a:lnTo>
                  <a:pt x="19812" y="41910"/>
                </a:lnTo>
                <a:lnTo>
                  <a:pt x="19812" y="39624"/>
                </a:lnTo>
                <a:lnTo>
                  <a:pt x="21336" y="35052"/>
                </a:lnTo>
                <a:lnTo>
                  <a:pt x="23622" y="31623"/>
                </a:lnTo>
                <a:lnTo>
                  <a:pt x="23622" y="31242"/>
                </a:lnTo>
                <a:lnTo>
                  <a:pt x="27432" y="25908"/>
                </a:lnTo>
                <a:lnTo>
                  <a:pt x="27432" y="26778"/>
                </a:lnTo>
                <a:lnTo>
                  <a:pt x="30480" y="24166"/>
                </a:lnTo>
                <a:lnTo>
                  <a:pt x="30480" y="23622"/>
                </a:lnTo>
                <a:lnTo>
                  <a:pt x="33528" y="22098"/>
                </a:lnTo>
                <a:lnTo>
                  <a:pt x="39960" y="19950"/>
                </a:lnTo>
                <a:lnTo>
                  <a:pt x="46281" y="19092"/>
                </a:lnTo>
                <a:lnTo>
                  <a:pt x="52512" y="19928"/>
                </a:lnTo>
                <a:lnTo>
                  <a:pt x="58674" y="22860"/>
                </a:lnTo>
                <a:lnTo>
                  <a:pt x="59435" y="23114"/>
                </a:lnTo>
                <a:lnTo>
                  <a:pt x="59435" y="22860"/>
                </a:lnTo>
                <a:lnTo>
                  <a:pt x="60960" y="23622"/>
                </a:lnTo>
                <a:lnTo>
                  <a:pt x="60960" y="24166"/>
                </a:lnTo>
                <a:lnTo>
                  <a:pt x="63246" y="26125"/>
                </a:lnTo>
                <a:lnTo>
                  <a:pt x="63246" y="25908"/>
                </a:lnTo>
                <a:lnTo>
                  <a:pt x="64769" y="27432"/>
                </a:lnTo>
                <a:lnTo>
                  <a:pt x="64769" y="27686"/>
                </a:lnTo>
                <a:lnTo>
                  <a:pt x="67818" y="31242"/>
                </a:lnTo>
                <a:lnTo>
                  <a:pt x="67818" y="32004"/>
                </a:lnTo>
                <a:lnTo>
                  <a:pt x="68580" y="33528"/>
                </a:lnTo>
                <a:lnTo>
                  <a:pt x="71260" y="39282"/>
                </a:lnTo>
                <a:lnTo>
                  <a:pt x="71756" y="45572"/>
                </a:lnTo>
                <a:lnTo>
                  <a:pt x="71756" y="82185"/>
                </a:lnTo>
                <a:lnTo>
                  <a:pt x="76962" y="77724"/>
                </a:lnTo>
                <a:lnTo>
                  <a:pt x="77724" y="76962"/>
                </a:lnTo>
                <a:lnTo>
                  <a:pt x="78486" y="76962"/>
                </a:lnTo>
                <a:lnTo>
                  <a:pt x="82296" y="71628"/>
                </a:lnTo>
                <a:lnTo>
                  <a:pt x="83058" y="70866"/>
                </a:lnTo>
                <a:close/>
              </a:path>
              <a:path w="91440" h="90805">
                <a:moveTo>
                  <a:pt x="24384" y="60198"/>
                </a:moveTo>
                <a:lnTo>
                  <a:pt x="22098" y="57150"/>
                </a:lnTo>
                <a:lnTo>
                  <a:pt x="19812" y="50292"/>
                </a:lnTo>
                <a:lnTo>
                  <a:pt x="19812" y="48006"/>
                </a:lnTo>
                <a:lnTo>
                  <a:pt x="19050" y="44958"/>
                </a:lnTo>
                <a:lnTo>
                  <a:pt x="19050" y="81642"/>
                </a:lnTo>
                <a:lnTo>
                  <a:pt x="19812" y="82296"/>
                </a:lnTo>
                <a:lnTo>
                  <a:pt x="23622" y="84275"/>
                </a:lnTo>
                <a:lnTo>
                  <a:pt x="23622" y="59436"/>
                </a:lnTo>
                <a:lnTo>
                  <a:pt x="24384" y="60198"/>
                </a:lnTo>
                <a:close/>
              </a:path>
              <a:path w="91440" h="90805">
                <a:moveTo>
                  <a:pt x="24384" y="30480"/>
                </a:moveTo>
                <a:lnTo>
                  <a:pt x="23622" y="31242"/>
                </a:lnTo>
                <a:lnTo>
                  <a:pt x="23622" y="31623"/>
                </a:lnTo>
                <a:lnTo>
                  <a:pt x="24384" y="30480"/>
                </a:lnTo>
                <a:close/>
              </a:path>
              <a:path w="91440" h="90805">
                <a:moveTo>
                  <a:pt x="27432" y="86254"/>
                </a:moveTo>
                <a:lnTo>
                  <a:pt x="27432" y="64770"/>
                </a:lnTo>
                <a:lnTo>
                  <a:pt x="23622" y="59436"/>
                </a:lnTo>
                <a:lnTo>
                  <a:pt x="23622" y="84275"/>
                </a:lnTo>
                <a:lnTo>
                  <a:pt x="27432" y="86254"/>
                </a:lnTo>
                <a:close/>
              </a:path>
              <a:path w="91440" h="90805">
                <a:moveTo>
                  <a:pt x="27432" y="26778"/>
                </a:moveTo>
                <a:lnTo>
                  <a:pt x="27432" y="25908"/>
                </a:lnTo>
                <a:lnTo>
                  <a:pt x="26670" y="27432"/>
                </a:lnTo>
                <a:lnTo>
                  <a:pt x="27432" y="26778"/>
                </a:lnTo>
                <a:close/>
              </a:path>
              <a:path w="91440" h="90805">
                <a:moveTo>
                  <a:pt x="32003" y="67818"/>
                </a:moveTo>
                <a:lnTo>
                  <a:pt x="26670" y="63246"/>
                </a:lnTo>
                <a:lnTo>
                  <a:pt x="27432" y="64770"/>
                </a:lnTo>
                <a:lnTo>
                  <a:pt x="27432" y="86254"/>
                </a:lnTo>
                <a:lnTo>
                  <a:pt x="30480" y="87838"/>
                </a:lnTo>
                <a:lnTo>
                  <a:pt x="30480" y="67056"/>
                </a:lnTo>
                <a:lnTo>
                  <a:pt x="32003" y="67818"/>
                </a:lnTo>
                <a:close/>
              </a:path>
              <a:path w="91440" h="90805">
                <a:moveTo>
                  <a:pt x="32003" y="22860"/>
                </a:moveTo>
                <a:lnTo>
                  <a:pt x="30480" y="23622"/>
                </a:lnTo>
                <a:lnTo>
                  <a:pt x="30480" y="24166"/>
                </a:lnTo>
                <a:lnTo>
                  <a:pt x="32003" y="22860"/>
                </a:lnTo>
                <a:close/>
              </a:path>
              <a:path w="91440" h="90805">
                <a:moveTo>
                  <a:pt x="60960" y="87369"/>
                </a:moveTo>
                <a:lnTo>
                  <a:pt x="60960" y="67056"/>
                </a:lnTo>
                <a:lnTo>
                  <a:pt x="57912" y="68580"/>
                </a:lnTo>
                <a:lnTo>
                  <a:pt x="51900" y="70994"/>
                </a:lnTo>
                <a:lnTo>
                  <a:pt x="46281" y="71523"/>
                </a:lnTo>
                <a:lnTo>
                  <a:pt x="44958" y="71527"/>
                </a:lnTo>
                <a:lnTo>
                  <a:pt x="38977" y="70694"/>
                </a:lnTo>
                <a:lnTo>
                  <a:pt x="32766" y="68580"/>
                </a:lnTo>
                <a:lnTo>
                  <a:pt x="30480" y="67056"/>
                </a:lnTo>
                <a:lnTo>
                  <a:pt x="30480" y="87838"/>
                </a:lnTo>
                <a:lnTo>
                  <a:pt x="30760" y="87984"/>
                </a:lnTo>
                <a:lnTo>
                  <a:pt x="43248" y="90654"/>
                </a:lnTo>
                <a:lnTo>
                  <a:pt x="55829" y="89716"/>
                </a:lnTo>
                <a:lnTo>
                  <a:pt x="60960" y="87369"/>
                </a:lnTo>
                <a:close/>
              </a:path>
              <a:path w="91440" h="90805">
                <a:moveTo>
                  <a:pt x="60960" y="23622"/>
                </a:moveTo>
                <a:lnTo>
                  <a:pt x="59435" y="22860"/>
                </a:lnTo>
                <a:lnTo>
                  <a:pt x="59920" y="23275"/>
                </a:lnTo>
                <a:lnTo>
                  <a:pt x="60960" y="23622"/>
                </a:lnTo>
                <a:close/>
              </a:path>
              <a:path w="91440" h="90805">
                <a:moveTo>
                  <a:pt x="59920" y="23275"/>
                </a:moveTo>
                <a:lnTo>
                  <a:pt x="59435" y="22860"/>
                </a:lnTo>
                <a:lnTo>
                  <a:pt x="59435" y="23114"/>
                </a:lnTo>
                <a:lnTo>
                  <a:pt x="59920" y="23275"/>
                </a:lnTo>
                <a:close/>
              </a:path>
              <a:path w="91440" h="90805">
                <a:moveTo>
                  <a:pt x="63949" y="63949"/>
                </a:moveTo>
                <a:lnTo>
                  <a:pt x="59435" y="67818"/>
                </a:lnTo>
                <a:lnTo>
                  <a:pt x="60960" y="67056"/>
                </a:lnTo>
                <a:lnTo>
                  <a:pt x="60960" y="87369"/>
                </a:lnTo>
                <a:lnTo>
                  <a:pt x="63246" y="86324"/>
                </a:lnTo>
                <a:lnTo>
                  <a:pt x="63246" y="64770"/>
                </a:lnTo>
                <a:lnTo>
                  <a:pt x="63949" y="63949"/>
                </a:lnTo>
                <a:close/>
              </a:path>
              <a:path w="91440" h="90805">
                <a:moveTo>
                  <a:pt x="60960" y="24166"/>
                </a:moveTo>
                <a:lnTo>
                  <a:pt x="60960" y="23622"/>
                </a:lnTo>
                <a:lnTo>
                  <a:pt x="59920" y="23275"/>
                </a:lnTo>
                <a:lnTo>
                  <a:pt x="60960" y="24166"/>
                </a:lnTo>
                <a:close/>
              </a:path>
              <a:path w="91440" h="90805">
                <a:moveTo>
                  <a:pt x="64769" y="27432"/>
                </a:moveTo>
                <a:lnTo>
                  <a:pt x="63246" y="25908"/>
                </a:lnTo>
                <a:lnTo>
                  <a:pt x="63949" y="26728"/>
                </a:lnTo>
                <a:lnTo>
                  <a:pt x="64769" y="27432"/>
                </a:lnTo>
                <a:close/>
              </a:path>
              <a:path w="91440" h="90805">
                <a:moveTo>
                  <a:pt x="63949" y="26728"/>
                </a:moveTo>
                <a:lnTo>
                  <a:pt x="63246" y="25908"/>
                </a:lnTo>
                <a:lnTo>
                  <a:pt x="63246" y="26125"/>
                </a:lnTo>
                <a:lnTo>
                  <a:pt x="63949" y="26728"/>
                </a:lnTo>
                <a:close/>
              </a:path>
              <a:path w="91440" h="90805">
                <a:moveTo>
                  <a:pt x="64769" y="63246"/>
                </a:moveTo>
                <a:lnTo>
                  <a:pt x="63949" y="63949"/>
                </a:lnTo>
                <a:lnTo>
                  <a:pt x="63246" y="64770"/>
                </a:lnTo>
                <a:lnTo>
                  <a:pt x="64769" y="63246"/>
                </a:lnTo>
                <a:close/>
              </a:path>
              <a:path w="91440" h="90805">
                <a:moveTo>
                  <a:pt x="64769" y="85627"/>
                </a:moveTo>
                <a:lnTo>
                  <a:pt x="64769" y="63246"/>
                </a:lnTo>
                <a:lnTo>
                  <a:pt x="63246" y="64770"/>
                </a:lnTo>
                <a:lnTo>
                  <a:pt x="63246" y="86324"/>
                </a:lnTo>
                <a:lnTo>
                  <a:pt x="64769" y="85627"/>
                </a:lnTo>
                <a:close/>
              </a:path>
              <a:path w="91440" h="90805">
                <a:moveTo>
                  <a:pt x="64769" y="27686"/>
                </a:moveTo>
                <a:lnTo>
                  <a:pt x="64769" y="27432"/>
                </a:lnTo>
                <a:lnTo>
                  <a:pt x="63949" y="26728"/>
                </a:lnTo>
                <a:lnTo>
                  <a:pt x="64769" y="27686"/>
                </a:lnTo>
                <a:close/>
              </a:path>
              <a:path w="91440" h="90805">
                <a:moveTo>
                  <a:pt x="67818" y="84201"/>
                </a:moveTo>
                <a:lnTo>
                  <a:pt x="67818" y="59436"/>
                </a:lnTo>
                <a:lnTo>
                  <a:pt x="63949" y="63949"/>
                </a:lnTo>
                <a:lnTo>
                  <a:pt x="64769" y="63246"/>
                </a:lnTo>
                <a:lnTo>
                  <a:pt x="64769" y="85627"/>
                </a:lnTo>
                <a:lnTo>
                  <a:pt x="67056" y="84582"/>
                </a:lnTo>
                <a:lnTo>
                  <a:pt x="67818" y="84201"/>
                </a:lnTo>
                <a:close/>
              </a:path>
              <a:path w="91440" h="90805">
                <a:moveTo>
                  <a:pt x="67818" y="32004"/>
                </a:moveTo>
                <a:lnTo>
                  <a:pt x="67818" y="31242"/>
                </a:lnTo>
                <a:lnTo>
                  <a:pt x="67056" y="30480"/>
                </a:lnTo>
                <a:lnTo>
                  <a:pt x="67818" y="32004"/>
                </a:lnTo>
                <a:close/>
              </a:path>
              <a:path w="91440" h="90805">
                <a:moveTo>
                  <a:pt x="71756" y="82185"/>
                </a:moveTo>
                <a:lnTo>
                  <a:pt x="71756" y="45572"/>
                </a:lnTo>
                <a:lnTo>
                  <a:pt x="70664" y="51935"/>
                </a:lnTo>
                <a:lnTo>
                  <a:pt x="68580" y="57912"/>
                </a:lnTo>
                <a:lnTo>
                  <a:pt x="67056" y="60198"/>
                </a:lnTo>
                <a:lnTo>
                  <a:pt x="67818" y="59436"/>
                </a:lnTo>
                <a:lnTo>
                  <a:pt x="67818" y="84201"/>
                </a:lnTo>
                <a:lnTo>
                  <a:pt x="70104" y="83058"/>
                </a:lnTo>
                <a:lnTo>
                  <a:pt x="70866" y="83058"/>
                </a:lnTo>
                <a:lnTo>
                  <a:pt x="70866" y="82296"/>
                </a:lnTo>
                <a:lnTo>
                  <a:pt x="71756" y="82185"/>
                </a:lnTo>
                <a:close/>
              </a:path>
              <a:path w="91440" h="90805">
                <a:moveTo>
                  <a:pt x="90858" y="45086"/>
                </a:moveTo>
                <a:lnTo>
                  <a:pt x="89265" y="33998"/>
                </a:lnTo>
                <a:lnTo>
                  <a:pt x="85344" y="23622"/>
                </a:lnTo>
                <a:lnTo>
                  <a:pt x="83058" y="20574"/>
                </a:lnTo>
                <a:lnTo>
                  <a:pt x="83058" y="70104"/>
                </a:lnTo>
                <a:lnTo>
                  <a:pt x="85344" y="66294"/>
                </a:lnTo>
                <a:lnTo>
                  <a:pt x="89694" y="56109"/>
                </a:lnTo>
                <a:lnTo>
                  <a:pt x="90858" y="450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" name="object 11"/>
          <p:cNvSpPr/>
          <p:nvPr/>
        </p:nvSpPr>
        <p:spPr>
          <a:xfrm>
            <a:off x="7033117" y="2480466"/>
            <a:ext cx="82226" cy="81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" name="object 12"/>
          <p:cNvSpPr/>
          <p:nvPr/>
        </p:nvSpPr>
        <p:spPr>
          <a:xfrm>
            <a:off x="7328167" y="3342812"/>
            <a:ext cx="82309" cy="8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" name="object 13"/>
          <p:cNvSpPr/>
          <p:nvPr/>
        </p:nvSpPr>
        <p:spPr>
          <a:xfrm>
            <a:off x="7272197" y="3038794"/>
            <a:ext cx="81968" cy="82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4" name="object 14"/>
          <p:cNvSpPr/>
          <p:nvPr/>
        </p:nvSpPr>
        <p:spPr>
          <a:xfrm>
            <a:off x="7548590" y="2932456"/>
            <a:ext cx="81699" cy="820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5" name="object 15"/>
          <p:cNvSpPr/>
          <p:nvPr/>
        </p:nvSpPr>
        <p:spPr>
          <a:xfrm>
            <a:off x="8815852" y="2671338"/>
            <a:ext cx="109865" cy="109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6" name="object 16"/>
          <p:cNvSpPr/>
          <p:nvPr/>
        </p:nvSpPr>
        <p:spPr>
          <a:xfrm>
            <a:off x="9135087" y="2895215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5"/>
                </a:moveTo>
                <a:lnTo>
                  <a:pt x="44957" y="0"/>
                </a:lnTo>
                <a:lnTo>
                  <a:pt x="0" y="89915"/>
                </a:lnTo>
                <a:lnTo>
                  <a:pt x="90678" y="899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7" name="object 17"/>
          <p:cNvSpPr/>
          <p:nvPr/>
        </p:nvSpPr>
        <p:spPr>
          <a:xfrm>
            <a:off x="9121254" y="2875869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197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422" y="102108"/>
                </a:lnTo>
                <a:lnTo>
                  <a:pt x="51816" y="58958"/>
                </a:lnTo>
                <a:lnTo>
                  <a:pt x="51815" y="25146"/>
                </a:lnTo>
                <a:lnTo>
                  <a:pt x="68580" y="25146"/>
                </a:lnTo>
                <a:lnTo>
                  <a:pt x="68580" y="58958"/>
                </a:lnTo>
                <a:lnTo>
                  <a:pt x="89973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422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422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6774" y="115824"/>
                </a:lnTo>
                <a:lnTo>
                  <a:pt x="89973" y="102108"/>
                </a:lnTo>
                <a:lnTo>
                  <a:pt x="30422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8580" y="25146"/>
                </a:moveTo>
                <a:lnTo>
                  <a:pt x="51815" y="25146"/>
                </a:lnTo>
                <a:lnTo>
                  <a:pt x="60198" y="42052"/>
                </a:lnTo>
                <a:lnTo>
                  <a:pt x="68580" y="25146"/>
                </a:lnTo>
                <a:close/>
              </a:path>
              <a:path w="121284" h="121285">
                <a:moveTo>
                  <a:pt x="60198" y="42052"/>
                </a:moveTo>
                <a:lnTo>
                  <a:pt x="51815" y="25146"/>
                </a:lnTo>
                <a:lnTo>
                  <a:pt x="51816" y="58958"/>
                </a:lnTo>
                <a:lnTo>
                  <a:pt x="60198" y="42052"/>
                </a:lnTo>
                <a:close/>
              </a:path>
              <a:path w="121284" h="121285">
                <a:moveTo>
                  <a:pt x="68580" y="58958"/>
                </a:moveTo>
                <a:lnTo>
                  <a:pt x="68580" y="25146"/>
                </a:lnTo>
                <a:lnTo>
                  <a:pt x="60198" y="42052"/>
                </a:lnTo>
                <a:lnTo>
                  <a:pt x="68580" y="58958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89973" y="102108"/>
                </a:lnTo>
                <a:lnTo>
                  <a:pt x="96774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8" name="object 18"/>
          <p:cNvSpPr/>
          <p:nvPr/>
        </p:nvSpPr>
        <p:spPr>
          <a:xfrm>
            <a:off x="9190352" y="3209613"/>
            <a:ext cx="109865" cy="1098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9" name="object 19"/>
          <p:cNvSpPr/>
          <p:nvPr/>
        </p:nvSpPr>
        <p:spPr>
          <a:xfrm>
            <a:off x="9205566" y="2991262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0" name="object 20"/>
          <p:cNvSpPr/>
          <p:nvPr/>
        </p:nvSpPr>
        <p:spPr>
          <a:xfrm>
            <a:off x="9191746" y="2971914"/>
            <a:ext cx="109981" cy="110557"/>
          </a:xfrm>
          <a:custGeom>
            <a:avLst/>
            <a:gdLst/>
            <a:ahLst/>
            <a:cxnLst/>
            <a:rect l="l" t="t" r="r" b="b"/>
            <a:pathLst>
              <a:path w="121284" h="121920">
                <a:moveTo>
                  <a:pt x="121157" y="121920"/>
                </a:moveTo>
                <a:lnTo>
                  <a:pt x="60197" y="0"/>
                </a:lnTo>
                <a:lnTo>
                  <a:pt x="0" y="121920"/>
                </a:lnTo>
                <a:lnTo>
                  <a:pt x="15239" y="121920"/>
                </a:lnTo>
                <a:lnTo>
                  <a:pt x="15240" y="102870"/>
                </a:lnTo>
                <a:lnTo>
                  <a:pt x="30422" y="102870"/>
                </a:lnTo>
                <a:lnTo>
                  <a:pt x="51816" y="59720"/>
                </a:lnTo>
                <a:lnTo>
                  <a:pt x="51815" y="25908"/>
                </a:lnTo>
                <a:lnTo>
                  <a:pt x="68580" y="25908"/>
                </a:lnTo>
                <a:lnTo>
                  <a:pt x="68580" y="59720"/>
                </a:lnTo>
                <a:lnTo>
                  <a:pt x="89973" y="102870"/>
                </a:lnTo>
                <a:lnTo>
                  <a:pt x="105918" y="102870"/>
                </a:lnTo>
                <a:lnTo>
                  <a:pt x="105918" y="121920"/>
                </a:lnTo>
                <a:lnTo>
                  <a:pt x="121157" y="121920"/>
                </a:lnTo>
                <a:close/>
              </a:path>
              <a:path w="121284" h="121920">
                <a:moveTo>
                  <a:pt x="30422" y="102870"/>
                </a:moveTo>
                <a:lnTo>
                  <a:pt x="15240" y="102870"/>
                </a:lnTo>
                <a:lnTo>
                  <a:pt x="23622" y="116586"/>
                </a:lnTo>
                <a:lnTo>
                  <a:pt x="30422" y="102870"/>
                </a:lnTo>
                <a:close/>
              </a:path>
              <a:path w="121284" h="121920">
                <a:moveTo>
                  <a:pt x="105918" y="121920"/>
                </a:moveTo>
                <a:lnTo>
                  <a:pt x="105918" y="102870"/>
                </a:lnTo>
                <a:lnTo>
                  <a:pt x="96774" y="116586"/>
                </a:lnTo>
                <a:lnTo>
                  <a:pt x="89973" y="102870"/>
                </a:lnTo>
                <a:lnTo>
                  <a:pt x="30422" y="102870"/>
                </a:lnTo>
                <a:lnTo>
                  <a:pt x="23622" y="116586"/>
                </a:lnTo>
                <a:lnTo>
                  <a:pt x="15240" y="102870"/>
                </a:lnTo>
                <a:lnTo>
                  <a:pt x="15239" y="121920"/>
                </a:lnTo>
                <a:lnTo>
                  <a:pt x="105918" y="121920"/>
                </a:lnTo>
                <a:close/>
              </a:path>
              <a:path w="121284" h="121920">
                <a:moveTo>
                  <a:pt x="68580" y="25908"/>
                </a:moveTo>
                <a:lnTo>
                  <a:pt x="51815" y="25908"/>
                </a:lnTo>
                <a:lnTo>
                  <a:pt x="60198" y="42814"/>
                </a:lnTo>
                <a:lnTo>
                  <a:pt x="68580" y="25908"/>
                </a:lnTo>
                <a:close/>
              </a:path>
              <a:path w="121284" h="121920">
                <a:moveTo>
                  <a:pt x="60198" y="42814"/>
                </a:moveTo>
                <a:lnTo>
                  <a:pt x="51815" y="25908"/>
                </a:lnTo>
                <a:lnTo>
                  <a:pt x="51816" y="59720"/>
                </a:lnTo>
                <a:lnTo>
                  <a:pt x="60198" y="42814"/>
                </a:lnTo>
                <a:close/>
              </a:path>
              <a:path w="121284" h="121920">
                <a:moveTo>
                  <a:pt x="68580" y="59720"/>
                </a:moveTo>
                <a:lnTo>
                  <a:pt x="68580" y="25908"/>
                </a:lnTo>
                <a:lnTo>
                  <a:pt x="60198" y="42814"/>
                </a:lnTo>
                <a:lnTo>
                  <a:pt x="68580" y="59720"/>
                </a:lnTo>
                <a:close/>
              </a:path>
              <a:path w="121284" h="121920">
                <a:moveTo>
                  <a:pt x="105918" y="102870"/>
                </a:moveTo>
                <a:lnTo>
                  <a:pt x="89973" y="102870"/>
                </a:lnTo>
                <a:lnTo>
                  <a:pt x="96774" y="116586"/>
                </a:lnTo>
                <a:lnTo>
                  <a:pt x="105918" y="102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1" name="object 21"/>
          <p:cNvSpPr/>
          <p:nvPr/>
        </p:nvSpPr>
        <p:spPr>
          <a:xfrm>
            <a:off x="8779921" y="2284388"/>
            <a:ext cx="109865" cy="1098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2" name="object 22"/>
          <p:cNvSpPr/>
          <p:nvPr/>
        </p:nvSpPr>
        <p:spPr>
          <a:xfrm>
            <a:off x="9036275" y="2587728"/>
            <a:ext cx="109865" cy="1098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3" name="object 23"/>
          <p:cNvSpPr/>
          <p:nvPr/>
        </p:nvSpPr>
        <p:spPr>
          <a:xfrm>
            <a:off x="9063224" y="2428111"/>
            <a:ext cx="109865" cy="109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4" name="object 24"/>
          <p:cNvSpPr/>
          <p:nvPr/>
        </p:nvSpPr>
        <p:spPr>
          <a:xfrm>
            <a:off x="9493706" y="2623660"/>
            <a:ext cx="109865" cy="109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5" name="object 25"/>
          <p:cNvSpPr/>
          <p:nvPr/>
        </p:nvSpPr>
        <p:spPr>
          <a:xfrm>
            <a:off x="9070824" y="1764077"/>
            <a:ext cx="109865" cy="1105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6" name="object 26"/>
          <p:cNvSpPr/>
          <p:nvPr/>
        </p:nvSpPr>
        <p:spPr>
          <a:xfrm>
            <a:off x="7692315" y="1859434"/>
            <a:ext cx="1016435" cy="1601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7" name="object 27"/>
          <p:cNvSpPr/>
          <p:nvPr/>
        </p:nvSpPr>
        <p:spPr>
          <a:xfrm>
            <a:off x="9153742" y="2791568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69">
                <a:moveTo>
                  <a:pt x="90678" y="89915"/>
                </a:moveTo>
                <a:lnTo>
                  <a:pt x="44957" y="0"/>
                </a:lnTo>
                <a:lnTo>
                  <a:pt x="0" y="89915"/>
                </a:lnTo>
                <a:lnTo>
                  <a:pt x="90678" y="899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8" name="object 28"/>
          <p:cNvSpPr/>
          <p:nvPr/>
        </p:nvSpPr>
        <p:spPr>
          <a:xfrm>
            <a:off x="9139923" y="277222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197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422" y="102108"/>
                </a:lnTo>
                <a:lnTo>
                  <a:pt x="51816" y="58958"/>
                </a:lnTo>
                <a:lnTo>
                  <a:pt x="51815" y="25146"/>
                </a:lnTo>
                <a:lnTo>
                  <a:pt x="68580" y="25146"/>
                </a:lnTo>
                <a:lnTo>
                  <a:pt x="68580" y="58958"/>
                </a:lnTo>
                <a:lnTo>
                  <a:pt x="89973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422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422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6774" y="115824"/>
                </a:lnTo>
                <a:lnTo>
                  <a:pt x="89973" y="102108"/>
                </a:lnTo>
                <a:lnTo>
                  <a:pt x="30422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8580" y="25146"/>
                </a:moveTo>
                <a:lnTo>
                  <a:pt x="51815" y="25146"/>
                </a:lnTo>
                <a:lnTo>
                  <a:pt x="60198" y="42052"/>
                </a:lnTo>
                <a:lnTo>
                  <a:pt x="68580" y="25146"/>
                </a:lnTo>
                <a:close/>
              </a:path>
              <a:path w="121284" h="121285">
                <a:moveTo>
                  <a:pt x="60198" y="42052"/>
                </a:moveTo>
                <a:lnTo>
                  <a:pt x="51815" y="25146"/>
                </a:lnTo>
                <a:lnTo>
                  <a:pt x="51816" y="58958"/>
                </a:lnTo>
                <a:lnTo>
                  <a:pt x="60198" y="42052"/>
                </a:lnTo>
                <a:close/>
              </a:path>
              <a:path w="121284" h="121285">
                <a:moveTo>
                  <a:pt x="68580" y="58958"/>
                </a:moveTo>
                <a:lnTo>
                  <a:pt x="68580" y="25146"/>
                </a:lnTo>
                <a:lnTo>
                  <a:pt x="60198" y="42052"/>
                </a:lnTo>
                <a:lnTo>
                  <a:pt x="68580" y="58958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89973" y="102108"/>
                </a:lnTo>
                <a:lnTo>
                  <a:pt x="96774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9" name="object 29"/>
          <p:cNvSpPr/>
          <p:nvPr/>
        </p:nvSpPr>
        <p:spPr>
          <a:xfrm>
            <a:off x="3353636" y="1677013"/>
            <a:ext cx="3107117" cy="1933599"/>
          </a:xfrm>
          <a:custGeom>
            <a:avLst/>
            <a:gdLst/>
            <a:ahLst/>
            <a:cxnLst/>
            <a:rect l="l" t="t" r="r" b="b"/>
            <a:pathLst>
              <a:path w="3426460" h="2132329">
                <a:moveTo>
                  <a:pt x="3425952" y="2132075"/>
                </a:moveTo>
                <a:lnTo>
                  <a:pt x="3425952" y="0"/>
                </a:lnTo>
                <a:lnTo>
                  <a:pt x="0" y="0"/>
                </a:lnTo>
                <a:lnTo>
                  <a:pt x="0" y="2132076"/>
                </a:lnTo>
                <a:lnTo>
                  <a:pt x="9906" y="2132076"/>
                </a:lnTo>
                <a:lnTo>
                  <a:pt x="9906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3406902" y="19049"/>
                </a:lnTo>
                <a:lnTo>
                  <a:pt x="3406902" y="9905"/>
                </a:lnTo>
                <a:lnTo>
                  <a:pt x="3416046" y="19049"/>
                </a:lnTo>
                <a:lnTo>
                  <a:pt x="3416046" y="2132075"/>
                </a:lnTo>
                <a:lnTo>
                  <a:pt x="3425952" y="2132075"/>
                </a:lnTo>
                <a:close/>
              </a:path>
              <a:path w="3426460" h="2132329">
                <a:moveTo>
                  <a:pt x="19050" y="19050"/>
                </a:moveTo>
                <a:lnTo>
                  <a:pt x="19050" y="9906"/>
                </a:lnTo>
                <a:lnTo>
                  <a:pt x="9906" y="19050"/>
                </a:lnTo>
                <a:lnTo>
                  <a:pt x="19050" y="19050"/>
                </a:lnTo>
                <a:close/>
              </a:path>
              <a:path w="3426460" h="2132329">
                <a:moveTo>
                  <a:pt x="19050" y="2113026"/>
                </a:moveTo>
                <a:lnTo>
                  <a:pt x="19050" y="19050"/>
                </a:lnTo>
                <a:lnTo>
                  <a:pt x="9906" y="19050"/>
                </a:lnTo>
                <a:lnTo>
                  <a:pt x="9906" y="2113026"/>
                </a:lnTo>
                <a:lnTo>
                  <a:pt x="19050" y="2113026"/>
                </a:lnTo>
                <a:close/>
              </a:path>
              <a:path w="3426460" h="2132329">
                <a:moveTo>
                  <a:pt x="3416046" y="2113025"/>
                </a:moveTo>
                <a:lnTo>
                  <a:pt x="9906" y="2113026"/>
                </a:lnTo>
                <a:lnTo>
                  <a:pt x="19050" y="2122931"/>
                </a:lnTo>
                <a:lnTo>
                  <a:pt x="19050" y="2132076"/>
                </a:lnTo>
                <a:lnTo>
                  <a:pt x="3406902" y="2132075"/>
                </a:lnTo>
                <a:lnTo>
                  <a:pt x="3406902" y="2122931"/>
                </a:lnTo>
                <a:lnTo>
                  <a:pt x="3416046" y="2113025"/>
                </a:lnTo>
                <a:close/>
              </a:path>
              <a:path w="3426460" h="2132329">
                <a:moveTo>
                  <a:pt x="19050" y="2132076"/>
                </a:moveTo>
                <a:lnTo>
                  <a:pt x="19050" y="2122931"/>
                </a:lnTo>
                <a:lnTo>
                  <a:pt x="9906" y="2113026"/>
                </a:lnTo>
                <a:lnTo>
                  <a:pt x="9906" y="2132076"/>
                </a:lnTo>
                <a:lnTo>
                  <a:pt x="19050" y="2132076"/>
                </a:lnTo>
                <a:close/>
              </a:path>
              <a:path w="3426460" h="2132329">
                <a:moveTo>
                  <a:pt x="3416046" y="19049"/>
                </a:moveTo>
                <a:lnTo>
                  <a:pt x="3406902" y="9905"/>
                </a:lnTo>
                <a:lnTo>
                  <a:pt x="3406902" y="19049"/>
                </a:lnTo>
                <a:lnTo>
                  <a:pt x="3416046" y="19049"/>
                </a:lnTo>
                <a:close/>
              </a:path>
              <a:path w="3426460" h="2132329">
                <a:moveTo>
                  <a:pt x="3416046" y="2113025"/>
                </a:moveTo>
                <a:lnTo>
                  <a:pt x="3416046" y="19049"/>
                </a:lnTo>
                <a:lnTo>
                  <a:pt x="3406902" y="19049"/>
                </a:lnTo>
                <a:lnTo>
                  <a:pt x="3406902" y="2113025"/>
                </a:lnTo>
                <a:lnTo>
                  <a:pt x="3416046" y="2113025"/>
                </a:lnTo>
                <a:close/>
              </a:path>
              <a:path w="3426460" h="2132329">
                <a:moveTo>
                  <a:pt x="3416046" y="2132075"/>
                </a:moveTo>
                <a:lnTo>
                  <a:pt x="3416046" y="2113025"/>
                </a:lnTo>
                <a:lnTo>
                  <a:pt x="3406902" y="2122931"/>
                </a:lnTo>
                <a:lnTo>
                  <a:pt x="3406902" y="2132075"/>
                </a:lnTo>
                <a:lnTo>
                  <a:pt x="3416046" y="213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0" name="object 30"/>
          <p:cNvSpPr/>
          <p:nvPr/>
        </p:nvSpPr>
        <p:spPr>
          <a:xfrm>
            <a:off x="3995559" y="2130670"/>
            <a:ext cx="82352" cy="819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1" name="object 31"/>
          <p:cNvSpPr/>
          <p:nvPr/>
        </p:nvSpPr>
        <p:spPr>
          <a:xfrm>
            <a:off x="3923697" y="2423965"/>
            <a:ext cx="65068" cy="65068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71628" y="35813"/>
                </a:moveTo>
                <a:lnTo>
                  <a:pt x="68818" y="21859"/>
                </a:lnTo>
                <a:lnTo>
                  <a:pt x="61150" y="10477"/>
                </a:lnTo>
                <a:lnTo>
                  <a:pt x="49768" y="2809"/>
                </a:lnTo>
                <a:lnTo>
                  <a:pt x="35814" y="0"/>
                </a:lnTo>
                <a:lnTo>
                  <a:pt x="21859" y="2809"/>
                </a:lnTo>
                <a:lnTo>
                  <a:pt x="10477" y="10477"/>
                </a:lnTo>
                <a:lnTo>
                  <a:pt x="2809" y="21859"/>
                </a:lnTo>
                <a:lnTo>
                  <a:pt x="0" y="35813"/>
                </a:lnTo>
                <a:lnTo>
                  <a:pt x="2809" y="49768"/>
                </a:lnTo>
                <a:lnTo>
                  <a:pt x="10477" y="61150"/>
                </a:lnTo>
                <a:lnTo>
                  <a:pt x="21859" y="68818"/>
                </a:lnTo>
                <a:lnTo>
                  <a:pt x="35814" y="71627"/>
                </a:lnTo>
                <a:lnTo>
                  <a:pt x="49768" y="68818"/>
                </a:lnTo>
                <a:lnTo>
                  <a:pt x="61150" y="61150"/>
                </a:lnTo>
                <a:lnTo>
                  <a:pt x="68818" y="49768"/>
                </a:lnTo>
                <a:lnTo>
                  <a:pt x="71628" y="358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2" name="object 32"/>
          <p:cNvSpPr/>
          <p:nvPr/>
        </p:nvSpPr>
        <p:spPr>
          <a:xfrm>
            <a:off x="3915405" y="2415658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5">
                <a:moveTo>
                  <a:pt x="12954" y="76979"/>
                </a:moveTo>
                <a:lnTo>
                  <a:pt x="12953" y="13733"/>
                </a:lnTo>
                <a:lnTo>
                  <a:pt x="12191" y="13733"/>
                </a:lnTo>
                <a:lnTo>
                  <a:pt x="8381" y="19067"/>
                </a:lnTo>
                <a:lnTo>
                  <a:pt x="6857" y="20591"/>
                </a:lnTo>
                <a:lnTo>
                  <a:pt x="5333" y="24401"/>
                </a:lnTo>
                <a:lnTo>
                  <a:pt x="3047" y="28211"/>
                </a:lnTo>
                <a:lnTo>
                  <a:pt x="1523" y="32021"/>
                </a:lnTo>
                <a:lnTo>
                  <a:pt x="0" y="41165"/>
                </a:lnTo>
                <a:lnTo>
                  <a:pt x="0" y="50309"/>
                </a:lnTo>
                <a:lnTo>
                  <a:pt x="762" y="54881"/>
                </a:lnTo>
                <a:lnTo>
                  <a:pt x="2286" y="59453"/>
                </a:lnTo>
                <a:lnTo>
                  <a:pt x="5334" y="67073"/>
                </a:lnTo>
                <a:lnTo>
                  <a:pt x="6858" y="70121"/>
                </a:lnTo>
                <a:lnTo>
                  <a:pt x="8382" y="71645"/>
                </a:lnTo>
                <a:lnTo>
                  <a:pt x="12192" y="76979"/>
                </a:lnTo>
                <a:lnTo>
                  <a:pt x="12954" y="76979"/>
                </a:lnTo>
                <a:close/>
              </a:path>
              <a:path w="90170" h="90805">
                <a:moveTo>
                  <a:pt x="23622" y="60215"/>
                </a:moveTo>
                <a:lnTo>
                  <a:pt x="22098" y="57167"/>
                </a:lnTo>
                <a:lnTo>
                  <a:pt x="20574" y="54881"/>
                </a:lnTo>
                <a:lnTo>
                  <a:pt x="19050" y="50309"/>
                </a:lnTo>
                <a:lnTo>
                  <a:pt x="19049" y="8399"/>
                </a:lnTo>
                <a:lnTo>
                  <a:pt x="13715" y="12971"/>
                </a:lnTo>
                <a:lnTo>
                  <a:pt x="12953" y="12971"/>
                </a:lnTo>
                <a:lnTo>
                  <a:pt x="12954" y="77741"/>
                </a:lnTo>
                <a:lnTo>
                  <a:pt x="13716" y="77741"/>
                </a:lnTo>
                <a:lnTo>
                  <a:pt x="19812" y="83075"/>
                </a:lnTo>
                <a:lnTo>
                  <a:pt x="22860" y="84423"/>
                </a:lnTo>
                <a:lnTo>
                  <a:pt x="22860" y="59453"/>
                </a:lnTo>
                <a:lnTo>
                  <a:pt x="23622" y="60215"/>
                </a:lnTo>
                <a:close/>
              </a:path>
              <a:path w="90170" h="90805">
                <a:moveTo>
                  <a:pt x="70866" y="40403"/>
                </a:moveTo>
                <a:lnTo>
                  <a:pt x="70866" y="7637"/>
                </a:lnTo>
                <a:lnTo>
                  <a:pt x="70104" y="7637"/>
                </a:lnTo>
                <a:lnTo>
                  <a:pt x="66294" y="5351"/>
                </a:lnTo>
                <a:lnTo>
                  <a:pt x="55673" y="1251"/>
                </a:lnTo>
                <a:lnTo>
                  <a:pt x="45491" y="40"/>
                </a:lnTo>
                <a:lnTo>
                  <a:pt x="44196" y="0"/>
                </a:lnTo>
                <a:lnTo>
                  <a:pt x="33602" y="1337"/>
                </a:lnTo>
                <a:lnTo>
                  <a:pt x="22859" y="5351"/>
                </a:lnTo>
                <a:lnTo>
                  <a:pt x="19811" y="7637"/>
                </a:lnTo>
                <a:lnTo>
                  <a:pt x="19049" y="7637"/>
                </a:lnTo>
                <a:lnTo>
                  <a:pt x="19050" y="39641"/>
                </a:lnTo>
                <a:lnTo>
                  <a:pt x="19812" y="37355"/>
                </a:lnTo>
                <a:lnTo>
                  <a:pt x="22098" y="32783"/>
                </a:lnTo>
                <a:lnTo>
                  <a:pt x="22860" y="31640"/>
                </a:lnTo>
                <a:lnTo>
                  <a:pt x="22860" y="31259"/>
                </a:lnTo>
                <a:lnTo>
                  <a:pt x="25908" y="27703"/>
                </a:lnTo>
                <a:lnTo>
                  <a:pt x="25908" y="27449"/>
                </a:lnTo>
                <a:lnTo>
                  <a:pt x="27432" y="25925"/>
                </a:lnTo>
                <a:lnTo>
                  <a:pt x="27432" y="26143"/>
                </a:lnTo>
                <a:lnTo>
                  <a:pt x="29718" y="24184"/>
                </a:lnTo>
                <a:lnTo>
                  <a:pt x="29718" y="23639"/>
                </a:lnTo>
                <a:lnTo>
                  <a:pt x="32766" y="22115"/>
                </a:lnTo>
                <a:lnTo>
                  <a:pt x="38711" y="19424"/>
                </a:lnTo>
                <a:lnTo>
                  <a:pt x="44196" y="19020"/>
                </a:lnTo>
                <a:lnTo>
                  <a:pt x="45491" y="19002"/>
                </a:lnTo>
                <a:lnTo>
                  <a:pt x="51716" y="20056"/>
                </a:lnTo>
                <a:lnTo>
                  <a:pt x="57912" y="22115"/>
                </a:lnTo>
                <a:lnTo>
                  <a:pt x="60198" y="23639"/>
                </a:lnTo>
                <a:lnTo>
                  <a:pt x="60198" y="24184"/>
                </a:lnTo>
                <a:lnTo>
                  <a:pt x="63246" y="26796"/>
                </a:lnTo>
                <a:lnTo>
                  <a:pt x="63246" y="25925"/>
                </a:lnTo>
                <a:lnTo>
                  <a:pt x="67056" y="31259"/>
                </a:lnTo>
                <a:lnTo>
                  <a:pt x="67056" y="31640"/>
                </a:lnTo>
                <a:lnTo>
                  <a:pt x="67818" y="32783"/>
                </a:lnTo>
                <a:lnTo>
                  <a:pt x="69342" y="35831"/>
                </a:lnTo>
                <a:lnTo>
                  <a:pt x="70866" y="40403"/>
                </a:lnTo>
                <a:close/>
              </a:path>
              <a:path w="90170" h="90805">
                <a:moveTo>
                  <a:pt x="23622" y="30497"/>
                </a:moveTo>
                <a:lnTo>
                  <a:pt x="22860" y="31259"/>
                </a:lnTo>
                <a:lnTo>
                  <a:pt x="22860" y="31640"/>
                </a:lnTo>
                <a:lnTo>
                  <a:pt x="23622" y="30497"/>
                </a:lnTo>
                <a:close/>
              </a:path>
              <a:path w="90170" h="90805">
                <a:moveTo>
                  <a:pt x="27432" y="64787"/>
                </a:moveTo>
                <a:lnTo>
                  <a:pt x="22860" y="59453"/>
                </a:lnTo>
                <a:lnTo>
                  <a:pt x="22860" y="84423"/>
                </a:lnTo>
                <a:lnTo>
                  <a:pt x="25908" y="85770"/>
                </a:lnTo>
                <a:lnTo>
                  <a:pt x="25908" y="63263"/>
                </a:lnTo>
                <a:lnTo>
                  <a:pt x="27432" y="64787"/>
                </a:lnTo>
                <a:close/>
              </a:path>
              <a:path w="90170" h="90805">
                <a:moveTo>
                  <a:pt x="27432" y="25925"/>
                </a:moveTo>
                <a:lnTo>
                  <a:pt x="25908" y="27449"/>
                </a:lnTo>
                <a:lnTo>
                  <a:pt x="26728" y="26746"/>
                </a:lnTo>
                <a:lnTo>
                  <a:pt x="27432" y="25925"/>
                </a:lnTo>
                <a:close/>
              </a:path>
              <a:path w="90170" h="90805">
                <a:moveTo>
                  <a:pt x="26728" y="26746"/>
                </a:moveTo>
                <a:lnTo>
                  <a:pt x="25908" y="27449"/>
                </a:lnTo>
                <a:lnTo>
                  <a:pt x="25908" y="27703"/>
                </a:lnTo>
                <a:lnTo>
                  <a:pt x="26728" y="26746"/>
                </a:lnTo>
                <a:close/>
              </a:path>
              <a:path w="90170" h="90805">
                <a:moveTo>
                  <a:pt x="64008" y="63263"/>
                </a:moveTo>
                <a:lnTo>
                  <a:pt x="58674" y="67835"/>
                </a:lnTo>
                <a:lnTo>
                  <a:pt x="57150" y="68597"/>
                </a:lnTo>
                <a:lnTo>
                  <a:pt x="52577" y="70121"/>
                </a:lnTo>
                <a:lnTo>
                  <a:pt x="49530" y="70883"/>
                </a:lnTo>
                <a:lnTo>
                  <a:pt x="47244" y="71645"/>
                </a:lnTo>
                <a:lnTo>
                  <a:pt x="44196" y="71645"/>
                </a:lnTo>
                <a:lnTo>
                  <a:pt x="41910" y="70883"/>
                </a:lnTo>
                <a:lnTo>
                  <a:pt x="38711" y="70833"/>
                </a:lnTo>
                <a:lnTo>
                  <a:pt x="34290" y="69359"/>
                </a:lnTo>
                <a:lnTo>
                  <a:pt x="32004" y="67835"/>
                </a:lnTo>
                <a:lnTo>
                  <a:pt x="29718" y="67073"/>
                </a:lnTo>
                <a:lnTo>
                  <a:pt x="25908" y="63263"/>
                </a:lnTo>
                <a:lnTo>
                  <a:pt x="25908" y="85770"/>
                </a:lnTo>
                <a:lnTo>
                  <a:pt x="32154" y="88530"/>
                </a:lnTo>
                <a:lnTo>
                  <a:pt x="45491" y="90357"/>
                </a:lnTo>
                <a:lnTo>
                  <a:pt x="58752" y="88353"/>
                </a:lnTo>
                <a:lnTo>
                  <a:pt x="63246" y="86113"/>
                </a:lnTo>
                <a:lnTo>
                  <a:pt x="63246" y="64787"/>
                </a:lnTo>
                <a:lnTo>
                  <a:pt x="64008" y="63263"/>
                </a:lnTo>
                <a:close/>
              </a:path>
              <a:path w="90170" h="90805">
                <a:moveTo>
                  <a:pt x="27432" y="26143"/>
                </a:moveTo>
                <a:lnTo>
                  <a:pt x="27432" y="25925"/>
                </a:lnTo>
                <a:lnTo>
                  <a:pt x="26728" y="26746"/>
                </a:lnTo>
                <a:lnTo>
                  <a:pt x="27432" y="26143"/>
                </a:lnTo>
                <a:close/>
              </a:path>
              <a:path w="90170" h="90805">
                <a:moveTo>
                  <a:pt x="31241" y="22877"/>
                </a:moveTo>
                <a:lnTo>
                  <a:pt x="29718" y="23639"/>
                </a:lnTo>
                <a:lnTo>
                  <a:pt x="29718" y="24184"/>
                </a:lnTo>
                <a:lnTo>
                  <a:pt x="31241" y="22877"/>
                </a:lnTo>
                <a:close/>
              </a:path>
              <a:path w="90170" h="90805">
                <a:moveTo>
                  <a:pt x="60198" y="24184"/>
                </a:moveTo>
                <a:lnTo>
                  <a:pt x="60198" y="23639"/>
                </a:lnTo>
                <a:lnTo>
                  <a:pt x="58674" y="22877"/>
                </a:lnTo>
                <a:lnTo>
                  <a:pt x="60198" y="24184"/>
                </a:lnTo>
                <a:close/>
              </a:path>
              <a:path w="90170" h="90805">
                <a:moveTo>
                  <a:pt x="64008" y="27449"/>
                </a:moveTo>
                <a:lnTo>
                  <a:pt x="63246" y="25925"/>
                </a:lnTo>
                <a:lnTo>
                  <a:pt x="63246" y="26796"/>
                </a:lnTo>
                <a:lnTo>
                  <a:pt x="64008" y="27449"/>
                </a:lnTo>
                <a:close/>
              </a:path>
              <a:path w="90170" h="90805">
                <a:moveTo>
                  <a:pt x="67056" y="84213"/>
                </a:moveTo>
                <a:lnTo>
                  <a:pt x="67056" y="59453"/>
                </a:lnTo>
                <a:lnTo>
                  <a:pt x="63246" y="64787"/>
                </a:lnTo>
                <a:lnTo>
                  <a:pt x="63246" y="86113"/>
                </a:lnTo>
                <a:lnTo>
                  <a:pt x="67056" y="84213"/>
                </a:lnTo>
                <a:close/>
              </a:path>
              <a:path w="90170" h="90805">
                <a:moveTo>
                  <a:pt x="67056" y="31640"/>
                </a:moveTo>
                <a:lnTo>
                  <a:pt x="67056" y="31259"/>
                </a:lnTo>
                <a:lnTo>
                  <a:pt x="66294" y="30497"/>
                </a:lnTo>
                <a:lnTo>
                  <a:pt x="67056" y="31640"/>
                </a:lnTo>
                <a:close/>
              </a:path>
              <a:path w="90170" h="90805">
                <a:moveTo>
                  <a:pt x="76962" y="77741"/>
                </a:moveTo>
                <a:lnTo>
                  <a:pt x="76962" y="12971"/>
                </a:lnTo>
                <a:lnTo>
                  <a:pt x="76200" y="12971"/>
                </a:lnTo>
                <a:lnTo>
                  <a:pt x="70866" y="8399"/>
                </a:lnTo>
                <a:lnTo>
                  <a:pt x="70866" y="51071"/>
                </a:lnTo>
                <a:lnTo>
                  <a:pt x="70104" y="53357"/>
                </a:lnTo>
                <a:lnTo>
                  <a:pt x="68580" y="55643"/>
                </a:lnTo>
                <a:lnTo>
                  <a:pt x="67818" y="57929"/>
                </a:lnTo>
                <a:lnTo>
                  <a:pt x="66294" y="60215"/>
                </a:lnTo>
                <a:lnTo>
                  <a:pt x="67056" y="59453"/>
                </a:lnTo>
                <a:lnTo>
                  <a:pt x="67056" y="84213"/>
                </a:lnTo>
                <a:lnTo>
                  <a:pt x="70866" y="82313"/>
                </a:lnTo>
                <a:lnTo>
                  <a:pt x="76200" y="77741"/>
                </a:lnTo>
                <a:lnTo>
                  <a:pt x="76962" y="77741"/>
                </a:lnTo>
                <a:close/>
              </a:path>
              <a:path w="90170" h="90805">
                <a:moveTo>
                  <a:pt x="82296" y="71645"/>
                </a:moveTo>
                <a:lnTo>
                  <a:pt x="82296" y="19067"/>
                </a:lnTo>
                <a:lnTo>
                  <a:pt x="77724" y="13733"/>
                </a:lnTo>
                <a:lnTo>
                  <a:pt x="76962" y="13733"/>
                </a:lnTo>
                <a:lnTo>
                  <a:pt x="76962" y="76979"/>
                </a:lnTo>
                <a:lnTo>
                  <a:pt x="77724" y="76979"/>
                </a:lnTo>
                <a:lnTo>
                  <a:pt x="82296" y="71645"/>
                </a:lnTo>
                <a:close/>
              </a:path>
              <a:path w="90170" h="90805">
                <a:moveTo>
                  <a:pt x="90111" y="44985"/>
                </a:moveTo>
                <a:lnTo>
                  <a:pt x="88677" y="33689"/>
                </a:lnTo>
                <a:lnTo>
                  <a:pt x="84582" y="23639"/>
                </a:lnTo>
                <a:lnTo>
                  <a:pt x="83058" y="20591"/>
                </a:lnTo>
                <a:lnTo>
                  <a:pt x="82296" y="19829"/>
                </a:lnTo>
                <a:lnTo>
                  <a:pt x="82296" y="70883"/>
                </a:lnTo>
                <a:lnTo>
                  <a:pt x="83058" y="70121"/>
                </a:lnTo>
                <a:lnTo>
                  <a:pt x="84582" y="66311"/>
                </a:lnTo>
                <a:lnTo>
                  <a:pt x="88780" y="56276"/>
                </a:lnTo>
                <a:lnTo>
                  <a:pt x="90111" y="449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3" name="object 33"/>
          <p:cNvSpPr/>
          <p:nvPr/>
        </p:nvSpPr>
        <p:spPr>
          <a:xfrm>
            <a:off x="4109571" y="2471821"/>
            <a:ext cx="81980" cy="81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4" name="object 34"/>
          <p:cNvSpPr/>
          <p:nvPr/>
        </p:nvSpPr>
        <p:spPr>
          <a:xfrm>
            <a:off x="4205617" y="2647451"/>
            <a:ext cx="82365" cy="819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5" name="object 35"/>
          <p:cNvSpPr/>
          <p:nvPr/>
        </p:nvSpPr>
        <p:spPr>
          <a:xfrm>
            <a:off x="3874637" y="2326538"/>
            <a:ext cx="65068" cy="65068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71628" y="35813"/>
                </a:moveTo>
                <a:lnTo>
                  <a:pt x="68818" y="21859"/>
                </a:lnTo>
                <a:lnTo>
                  <a:pt x="61150" y="10477"/>
                </a:lnTo>
                <a:lnTo>
                  <a:pt x="49768" y="2809"/>
                </a:lnTo>
                <a:lnTo>
                  <a:pt x="35814" y="0"/>
                </a:lnTo>
                <a:lnTo>
                  <a:pt x="21859" y="2809"/>
                </a:lnTo>
                <a:lnTo>
                  <a:pt x="10477" y="10477"/>
                </a:lnTo>
                <a:lnTo>
                  <a:pt x="2809" y="21859"/>
                </a:lnTo>
                <a:lnTo>
                  <a:pt x="0" y="35813"/>
                </a:lnTo>
                <a:lnTo>
                  <a:pt x="2809" y="49768"/>
                </a:lnTo>
                <a:lnTo>
                  <a:pt x="10477" y="61150"/>
                </a:lnTo>
                <a:lnTo>
                  <a:pt x="21859" y="68818"/>
                </a:lnTo>
                <a:lnTo>
                  <a:pt x="35814" y="71627"/>
                </a:lnTo>
                <a:lnTo>
                  <a:pt x="49768" y="68818"/>
                </a:lnTo>
                <a:lnTo>
                  <a:pt x="61150" y="61150"/>
                </a:lnTo>
                <a:lnTo>
                  <a:pt x="68818" y="49768"/>
                </a:lnTo>
                <a:lnTo>
                  <a:pt x="71628" y="358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6" name="object 36"/>
          <p:cNvSpPr/>
          <p:nvPr/>
        </p:nvSpPr>
        <p:spPr>
          <a:xfrm>
            <a:off x="3866345" y="2317960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7620" y="69656"/>
                </a:moveTo>
                <a:lnTo>
                  <a:pt x="7619" y="20126"/>
                </a:lnTo>
                <a:lnTo>
                  <a:pt x="3047" y="27746"/>
                </a:lnTo>
                <a:lnTo>
                  <a:pt x="1523" y="32318"/>
                </a:lnTo>
                <a:lnTo>
                  <a:pt x="761" y="36128"/>
                </a:lnTo>
                <a:lnTo>
                  <a:pt x="0" y="40700"/>
                </a:lnTo>
                <a:lnTo>
                  <a:pt x="0" y="49844"/>
                </a:lnTo>
                <a:lnTo>
                  <a:pt x="762" y="54416"/>
                </a:lnTo>
                <a:lnTo>
                  <a:pt x="2286" y="58988"/>
                </a:lnTo>
                <a:lnTo>
                  <a:pt x="5334" y="66608"/>
                </a:lnTo>
                <a:lnTo>
                  <a:pt x="7620" y="69656"/>
                </a:lnTo>
                <a:close/>
              </a:path>
              <a:path w="90804" h="90805">
                <a:moveTo>
                  <a:pt x="76962" y="77276"/>
                </a:moveTo>
                <a:lnTo>
                  <a:pt x="76962" y="12506"/>
                </a:lnTo>
                <a:lnTo>
                  <a:pt x="76200" y="12506"/>
                </a:lnTo>
                <a:lnTo>
                  <a:pt x="70866" y="7934"/>
                </a:lnTo>
                <a:lnTo>
                  <a:pt x="60285" y="2380"/>
                </a:lnTo>
                <a:lnTo>
                  <a:pt x="47401" y="0"/>
                </a:lnTo>
                <a:lnTo>
                  <a:pt x="34438" y="1015"/>
                </a:lnTo>
                <a:lnTo>
                  <a:pt x="23621" y="5648"/>
                </a:lnTo>
                <a:lnTo>
                  <a:pt x="20574" y="7172"/>
                </a:lnTo>
                <a:lnTo>
                  <a:pt x="19811" y="7172"/>
                </a:lnTo>
                <a:lnTo>
                  <a:pt x="19811" y="7934"/>
                </a:lnTo>
                <a:lnTo>
                  <a:pt x="19049" y="7934"/>
                </a:lnTo>
                <a:lnTo>
                  <a:pt x="13715" y="12506"/>
                </a:lnTo>
                <a:lnTo>
                  <a:pt x="12191" y="14030"/>
                </a:lnTo>
                <a:lnTo>
                  <a:pt x="8381" y="19364"/>
                </a:lnTo>
                <a:lnTo>
                  <a:pt x="7619" y="19364"/>
                </a:lnTo>
                <a:lnTo>
                  <a:pt x="7620" y="70418"/>
                </a:lnTo>
                <a:lnTo>
                  <a:pt x="8382" y="71180"/>
                </a:lnTo>
                <a:lnTo>
                  <a:pt x="12192" y="76514"/>
                </a:lnTo>
                <a:lnTo>
                  <a:pt x="12954" y="76514"/>
                </a:lnTo>
                <a:lnTo>
                  <a:pt x="13716" y="77276"/>
                </a:lnTo>
                <a:lnTo>
                  <a:pt x="19050" y="81848"/>
                </a:lnTo>
                <a:lnTo>
                  <a:pt x="19050" y="42224"/>
                </a:lnTo>
                <a:lnTo>
                  <a:pt x="19812" y="39176"/>
                </a:lnTo>
                <a:lnTo>
                  <a:pt x="22098" y="32318"/>
                </a:lnTo>
                <a:lnTo>
                  <a:pt x="23622" y="30032"/>
                </a:lnTo>
                <a:lnTo>
                  <a:pt x="23622" y="30667"/>
                </a:lnTo>
                <a:lnTo>
                  <a:pt x="25908" y="28000"/>
                </a:lnTo>
                <a:lnTo>
                  <a:pt x="25908" y="26984"/>
                </a:lnTo>
                <a:lnTo>
                  <a:pt x="31242" y="22412"/>
                </a:lnTo>
                <a:lnTo>
                  <a:pt x="31242" y="22793"/>
                </a:lnTo>
                <a:lnTo>
                  <a:pt x="32766" y="21650"/>
                </a:lnTo>
                <a:lnTo>
                  <a:pt x="39056" y="19622"/>
                </a:lnTo>
                <a:lnTo>
                  <a:pt x="45548" y="18821"/>
                </a:lnTo>
                <a:lnTo>
                  <a:pt x="51936" y="19625"/>
                </a:lnTo>
                <a:lnTo>
                  <a:pt x="57912" y="22412"/>
                </a:lnTo>
                <a:lnTo>
                  <a:pt x="58674" y="22920"/>
                </a:lnTo>
                <a:lnTo>
                  <a:pt x="58674" y="22412"/>
                </a:lnTo>
                <a:lnTo>
                  <a:pt x="63246" y="26331"/>
                </a:lnTo>
                <a:lnTo>
                  <a:pt x="64008" y="26984"/>
                </a:lnTo>
                <a:lnTo>
                  <a:pt x="64008" y="27289"/>
                </a:lnTo>
                <a:lnTo>
                  <a:pt x="66294" y="30489"/>
                </a:lnTo>
                <a:lnTo>
                  <a:pt x="66294" y="30032"/>
                </a:lnTo>
                <a:lnTo>
                  <a:pt x="68580" y="33080"/>
                </a:lnTo>
                <a:lnTo>
                  <a:pt x="70559" y="39336"/>
                </a:lnTo>
                <a:lnTo>
                  <a:pt x="71261" y="45829"/>
                </a:lnTo>
                <a:lnTo>
                  <a:pt x="71261" y="81509"/>
                </a:lnTo>
                <a:lnTo>
                  <a:pt x="76200" y="77276"/>
                </a:lnTo>
                <a:lnTo>
                  <a:pt x="76962" y="77276"/>
                </a:lnTo>
                <a:close/>
              </a:path>
              <a:path w="90804" h="90805">
                <a:moveTo>
                  <a:pt x="23622" y="59750"/>
                </a:moveTo>
                <a:lnTo>
                  <a:pt x="22098" y="57464"/>
                </a:lnTo>
                <a:lnTo>
                  <a:pt x="20574" y="54416"/>
                </a:lnTo>
                <a:lnTo>
                  <a:pt x="19050" y="49844"/>
                </a:lnTo>
                <a:lnTo>
                  <a:pt x="19050" y="81848"/>
                </a:lnTo>
                <a:lnTo>
                  <a:pt x="19812" y="82610"/>
                </a:lnTo>
                <a:lnTo>
                  <a:pt x="20574" y="82610"/>
                </a:lnTo>
                <a:lnTo>
                  <a:pt x="22860" y="84324"/>
                </a:lnTo>
                <a:lnTo>
                  <a:pt x="22860" y="58988"/>
                </a:lnTo>
                <a:lnTo>
                  <a:pt x="23622" y="59750"/>
                </a:lnTo>
                <a:close/>
              </a:path>
              <a:path w="90804" h="90805">
                <a:moveTo>
                  <a:pt x="23622" y="30667"/>
                </a:moveTo>
                <a:lnTo>
                  <a:pt x="23622" y="30032"/>
                </a:lnTo>
                <a:lnTo>
                  <a:pt x="22860" y="31556"/>
                </a:lnTo>
                <a:lnTo>
                  <a:pt x="23622" y="30667"/>
                </a:lnTo>
                <a:close/>
              </a:path>
              <a:path w="90804" h="90805">
                <a:moveTo>
                  <a:pt x="26728" y="63501"/>
                </a:moveTo>
                <a:lnTo>
                  <a:pt x="22860" y="58988"/>
                </a:lnTo>
                <a:lnTo>
                  <a:pt x="22860" y="84324"/>
                </a:lnTo>
                <a:lnTo>
                  <a:pt x="23622" y="84896"/>
                </a:lnTo>
                <a:lnTo>
                  <a:pt x="25908" y="85813"/>
                </a:lnTo>
                <a:lnTo>
                  <a:pt x="25908" y="62798"/>
                </a:lnTo>
                <a:lnTo>
                  <a:pt x="26728" y="63501"/>
                </a:lnTo>
                <a:close/>
              </a:path>
              <a:path w="90804" h="90805">
                <a:moveTo>
                  <a:pt x="27432" y="26222"/>
                </a:moveTo>
                <a:lnTo>
                  <a:pt x="25908" y="26984"/>
                </a:lnTo>
                <a:lnTo>
                  <a:pt x="25908" y="28000"/>
                </a:lnTo>
                <a:lnTo>
                  <a:pt x="27432" y="26222"/>
                </a:lnTo>
                <a:close/>
              </a:path>
              <a:path w="90804" h="90805">
                <a:moveTo>
                  <a:pt x="27432" y="64322"/>
                </a:moveTo>
                <a:lnTo>
                  <a:pt x="26728" y="63501"/>
                </a:lnTo>
                <a:lnTo>
                  <a:pt x="25908" y="62798"/>
                </a:lnTo>
                <a:lnTo>
                  <a:pt x="27432" y="64322"/>
                </a:lnTo>
                <a:close/>
              </a:path>
              <a:path w="90804" h="90805">
                <a:moveTo>
                  <a:pt x="27432" y="86425"/>
                </a:moveTo>
                <a:lnTo>
                  <a:pt x="27432" y="64322"/>
                </a:lnTo>
                <a:lnTo>
                  <a:pt x="25908" y="62798"/>
                </a:lnTo>
                <a:lnTo>
                  <a:pt x="25908" y="85813"/>
                </a:lnTo>
                <a:lnTo>
                  <a:pt x="27432" y="86425"/>
                </a:lnTo>
                <a:close/>
              </a:path>
              <a:path w="90804" h="90805">
                <a:moveTo>
                  <a:pt x="31242" y="67370"/>
                </a:moveTo>
                <a:lnTo>
                  <a:pt x="26728" y="63501"/>
                </a:lnTo>
                <a:lnTo>
                  <a:pt x="27432" y="64322"/>
                </a:lnTo>
                <a:lnTo>
                  <a:pt x="27432" y="86425"/>
                </a:lnTo>
                <a:lnTo>
                  <a:pt x="29718" y="87343"/>
                </a:lnTo>
                <a:lnTo>
                  <a:pt x="29718" y="66608"/>
                </a:lnTo>
                <a:lnTo>
                  <a:pt x="31242" y="67370"/>
                </a:lnTo>
                <a:close/>
              </a:path>
              <a:path w="90804" h="90805">
                <a:moveTo>
                  <a:pt x="31242" y="22793"/>
                </a:moveTo>
                <a:lnTo>
                  <a:pt x="31242" y="22412"/>
                </a:lnTo>
                <a:lnTo>
                  <a:pt x="29718" y="23936"/>
                </a:lnTo>
                <a:lnTo>
                  <a:pt x="31242" y="22793"/>
                </a:lnTo>
                <a:close/>
              </a:path>
              <a:path w="90804" h="90805">
                <a:moveTo>
                  <a:pt x="60198" y="87433"/>
                </a:moveTo>
                <a:lnTo>
                  <a:pt x="60198" y="66608"/>
                </a:lnTo>
                <a:lnTo>
                  <a:pt x="57150" y="68132"/>
                </a:lnTo>
                <a:lnTo>
                  <a:pt x="51199" y="70823"/>
                </a:lnTo>
                <a:lnTo>
                  <a:pt x="44748" y="71261"/>
                </a:lnTo>
                <a:lnTo>
                  <a:pt x="38211" y="70134"/>
                </a:lnTo>
                <a:lnTo>
                  <a:pt x="32004" y="68132"/>
                </a:lnTo>
                <a:lnTo>
                  <a:pt x="29718" y="66608"/>
                </a:lnTo>
                <a:lnTo>
                  <a:pt x="29718" y="87343"/>
                </a:lnTo>
                <a:lnTo>
                  <a:pt x="34216" y="89148"/>
                </a:lnTo>
                <a:lnTo>
                  <a:pt x="44748" y="90310"/>
                </a:lnTo>
                <a:lnTo>
                  <a:pt x="45548" y="90330"/>
                </a:lnTo>
                <a:lnTo>
                  <a:pt x="56361" y="88852"/>
                </a:lnTo>
                <a:lnTo>
                  <a:pt x="60198" y="87433"/>
                </a:lnTo>
                <a:close/>
              </a:path>
              <a:path w="90804" h="90805">
                <a:moveTo>
                  <a:pt x="60198" y="23936"/>
                </a:moveTo>
                <a:lnTo>
                  <a:pt x="58674" y="22412"/>
                </a:lnTo>
                <a:lnTo>
                  <a:pt x="58674" y="22920"/>
                </a:lnTo>
                <a:lnTo>
                  <a:pt x="60198" y="23936"/>
                </a:lnTo>
                <a:close/>
              </a:path>
              <a:path w="90804" h="90805">
                <a:moveTo>
                  <a:pt x="64008" y="62798"/>
                </a:moveTo>
                <a:lnTo>
                  <a:pt x="58674" y="67370"/>
                </a:lnTo>
                <a:lnTo>
                  <a:pt x="60198" y="66608"/>
                </a:lnTo>
                <a:lnTo>
                  <a:pt x="60198" y="87433"/>
                </a:lnTo>
                <a:lnTo>
                  <a:pt x="63246" y="86305"/>
                </a:lnTo>
                <a:lnTo>
                  <a:pt x="63246" y="64322"/>
                </a:lnTo>
                <a:lnTo>
                  <a:pt x="64008" y="62798"/>
                </a:lnTo>
                <a:close/>
              </a:path>
              <a:path w="90804" h="90805">
                <a:moveTo>
                  <a:pt x="64008" y="26984"/>
                </a:moveTo>
                <a:lnTo>
                  <a:pt x="63246" y="26222"/>
                </a:lnTo>
                <a:lnTo>
                  <a:pt x="63446" y="26503"/>
                </a:lnTo>
                <a:lnTo>
                  <a:pt x="64008" y="26984"/>
                </a:lnTo>
                <a:close/>
              </a:path>
              <a:path w="90804" h="90805">
                <a:moveTo>
                  <a:pt x="63446" y="26503"/>
                </a:moveTo>
                <a:lnTo>
                  <a:pt x="63246" y="26222"/>
                </a:lnTo>
                <a:lnTo>
                  <a:pt x="63446" y="26503"/>
                </a:lnTo>
                <a:close/>
              </a:path>
              <a:path w="90804" h="90805">
                <a:moveTo>
                  <a:pt x="71261" y="81509"/>
                </a:moveTo>
                <a:lnTo>
                  <a:pt x="71261" y="45829"/>
                </a:lnTo>
                <a:lnTo>
                  <a:pt x="70432" y="52234"/>
                </a:lnTo>
                <a:lnTo>
                  <a:pt x="67818" y="58226"/>
                </a:lnTo>
                <a:lnTo>
                  <a:pt x="67056" y="58988"/>
                </a:lnTo>
                <a:lnTo>
                  <a:pt x="63246" y="64322"/>
                </a:lnTo>
                <a:lnTo>
                  <a:pt x="63246" y="86305"/>
                </a:lnTo>
                <a:lnTo>
                  <a:pt x="67056" y="84896"/>
                </a:lnTo>
                <a:lnTo>
                  <a:pt x="70104" y="82610"/>
                </a:lnTo>
                <a:lnTo>
                  <a:pt x="70866" y="82610"/>
                </a:lnTo>
                <a:lnTo>
                  <a:pt x="70866" y="81848"/>
                </a:lnTo>
                <a:lnTo>
                  <a:pt x="71261" y="81509"/>
                </a:lnTo>
                <a:close/>
              </a:path>
              <a:path w="90804" h="90805">
                <a:moveTo>
                  <a:pt x="64008" y="27289"/>
                </a:moveTo>
                <a:lnTo>
                  <a:pt x="64008" y="26984"/>
                </a:lnTo>
                <a:lnTo>
                  <a:pt x="63446" y="26503"/>
                </a:lnTo>
                <a:lnTo>
                  <a:pt x="64008" y="27289"/>
                </a:lnTo>
                <a:close/>
              </a:path>
              <a:path w="90804" h="90805">
                <a:moveTo>
                  <a:pt x="67056" y="31556"/>
                </a:moveTo>
                <a:lnTo>
                  <a:pt x="66294" y="30032"/>
                </a:lnTo>
                <a:lnTo>
                  <a:pt x="66294" y="30489"/>
                </a:lnTo>
                <a:lnTo>
                  <a:pt x="67056" y="31556"/>
                </a:lnTo>
                <a:close/>
              </a:path>
              <a:path w="90804" h="90805">
                <a:moveTo>
                  <a:pt x="82296" y="71180"/>
                </a:moveTo>
                <a:lnTo>
                  <a:pt x="82296" y="19364"/>
                </a:lnTo>
                <a:lnTo>
                  <a:pt x="77724" y="14030"/>
                </a:lnTo>
                <a:lnTo>
                  <a:pt x="76962" y="13268"/>
                </a:lnTo>
                <a:lnTo>
                  <a:pt x="76962" y="76514"/>
                </a:lnTo>
                <a:lnTo>
                  <a:pt x="77724" y="76514"/>
                </a:lnTo>
                <a:lnTo>
                  <a:pt x="82296" y="71180"/>
                </a:lnTo>
                <a:close/>
              </a:path>
              <a:path w="90804" h="90805">
                <a:moveTo>
                  <a:pt x="90349" y="44729"/>
                </a:moveTo>
                <a:lnTo>
                  <a:pt x="88960" y="33604"/>
                </a:lnTo>
                <a:lnTo>
                  <a:pt x="84582" y="23174"/>
                </a:lnTo>
                <a:lnTo>
                  <a:pt x="83058" y="20126"/>
                </a:lnTo>
                <a:lnTo>
                  <a:pt x="82296" y="20126"/>
                </a:lnTo>
                <a:lnTo>
                  <a:pt x="82296" y="70418"/>
                </a:lnTo>
                <a:lnTo>
                  <a:pt x="83058" y="69656"/>
                </a:lnTo>
                <a:lnTo>
                  <a:pt x="85344" y="66608"/>
                </a:lnTo>
                <a:lnTo>
                  <a:pt x="89045" y="55935"/>
                </a:lnTo>
                <a:lnTo>
                  <a:pt x="90349" y="4472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7" name="object 37"/>
          <p:cNvSpPr/>
          <p:nvPr/>
        </p:nvSpPr>
        <p:spPr>
          <a:xfrm>
            <a:off x="3983121" y="2621496"/>
            <a:ext cx="81674" cy="82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8" name="object 38"/>
          <p:cNvSpPr/>
          <p:nvPr/>
        </p:nvSpPr>
        <p:spPr>
          <a:xfrm>
            <a:off x="3949954" y="2788619"/>
            <a:ext cx="81717" cy="818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9" name="object 39"/>
          <p:cNvSpPr/>
          <p:nvPr/>
        </p:nvSpPr>
        <p:spPr>
          <a:xfrm>
            <a:off x="4188343" y="2149443"/>
            <a:ext cx="232169" cy="2373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0" name="object 40"/>
          <p:cNvSpPr/>
          <p:nvPr/>
        </p:nvSpPr>
        <p:spPr>
          <a:xfrm>
            <a:off x="4128227" y="2756937"/>
            <a:ext cx="81954" cy="817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1" name="object 41"/>
          <p:cNvSpPr/>
          <p:nvPr/>
        </p:nvSpPr>
        <p:spPr>
          <a:xfrm>
            <a:off x="4224965" y="2932438"/>
            <a:ext cx="81674" cy="82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2" name="object 42"/>
          <p:cNvSpPr/>
          <p:nvPr/>
        </p:nvSpPr>
        <p:spPr>
          <a:xfrm>
            <a:off x="4435024" y="2874975"/>
            <a:ext cx="81669" cy="818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3" name="object 43"/>
          <p:cNvSpPr/>
          <p:nvPr/>
        </p:nvSpPr>
        <p:spPr>
          <a:xfrm>
            <a:off x="4412912" y="2509254"/>
            <a:ext cx="82365" cy="819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4" name="object 44"/>
          <p:cNvSpPr/>
          <p:nvPr/>
        </p:nvSpPr>
        <p:spPr>
          <a:xfrm>
            <a:off x="4421895" y="2715133"/>
            <a:ext cx="81790" cy="821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5" name="object 45"/>
          <p:cNvSpPr/>
          <p:nvPr/>
        </p:nvSpPr>
        <p:spPr>
          <a:xfrm>
            <a:off x="5573763" y="2406691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5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6" name="object 46"/>
          <p:cNvSpPr/>
          <p:nvPr/>
        </p:nvSpPr>
        <p:spPr>
          <a:xfrm>
            <a:off x="5559252" y="2388035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6001" y="121158"/>
                </a:lnTo>
                <a:lnTo>
                  <a:pt x="16002" y="102108"/>
                </a:lnTo>
                <a:lnTo>
                  <a:pt x="31184" y="102108"/>
                </a:lnTo>
                <a:lnTo>
                  <a:pt x="52577" y="58958"/>
                </a:lnTo>
                <a:lnTo>
                  <a:pt x="52577" y="25146"/>
                </a:lnTo>
                <a:lnTo>
                  <a:pt x="69341" y="25146"/>
                </a:lnTo>
                <a:lnTo>
                  <a:pt x="69342" y="58958"/>
                </a:lnTo>
                <a:lnTo>
                  <a:pt x="90735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920" y="121158"/>
                </a:lnTo>
                <a:close/>
              </a:path>
              <a:path w="121920" h="121285">
                <a:moveTo>
                  <a:pt x="31184" y="102108"/>
                </a:moveTo>
                <a:lnTo>
                  <a:pt x="16002" y="102108"/>
                </a:lnTo>
                <a:lnTo>
                  <a:pt x="24384" y="115824"/>
                </a:lnTo>
                <a:lnTo>
                  <a:pt x="31184" y="102108"/>
                </a:lnTo>
                <a:close/>
              </a:path>
              <a:path w="121920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735" y="102108"/>
                </a:lnTo>
                <a:lnTo>
                  <a:pt x="31184" y="102108"/>
                </a:lnTo>
                <a:lnTo>
                  <a:pt x="24384" y="115824"/>
                </a:lnTo>
                <a:lnTo>
                  <a:pt x="16002" y="102108"/>
                </a:lnTo>
                <a:lnTo>
                  <a:pt x="16001" y="121158"/>
                </a:lnTo>
                <a:lnTo>
                  <a:pt x="105918" y="121158"/>
                </a:lnTo>
                <a:close/>
              </a:path>
              <a:path w="121920" h="121285">
                <a:moveTo>
                  <a:pt x="69341" y="25146"/>
                </a:moveTo>
                <a:lnTo>
                  <a:pt x="52577" y="25146"/>
                </a:lnTo>
                <a:lnTo>
                  <a:pt x="60959" y="42052"/>
                </a:lnTo>
                <a:lnTo>
                  <a:pt x="69341" y="25146"/>
                </a:lnTo>
                <a:close/>
              </a:path>
              <a:path w="121920" h="121285">
                <a:moveTo>
                  <a:pt x="60959" y="42052"/>
                </a:moveTo>
                <a:lnTo>
                  <a:pt x="52577" y="25146"/>
                </a:lnTo>
                <a:lnTo>
                  <a:pt x="52577" y="58958"/>
                </a:lnTo>
                <a:lnTo>
                  <a:pt x="60959" y="42052"/>
                </a:lnTo>
                <a:close/>
              </a:path>
              <a:path w="121920" h="121285">
                <a:moveTo>
                  <a:pt x="69342" y="58958"/>
                </a:moveTo>
                <a:lnTo>
                  <a:pt x="69341" y="25146"/>
                </a:lnTo>
                <a:lnTo>
                  <a:pt x="60959" y="42052"/>
                </a:lnTo>
                <a:lnTo>
                  <a:pt x="69342" y="58958"/>
                </a:lnTo>
                <a:close/>
              </a:path>
              <a:path w="121920" h="121285">
                <a:moveTo>
                  <a:pt x="105918" y="102108"/>
                </a:moveTo>
                <a:lnTo>
                  <a:pt x="90735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7" name="object 47"/>
          <p:cNvSpPr/>
          <p:nvPr/>
        </p:nvSpPr>
        <p:spPr>
          <a:xfrm>
            <a:off x="5282859" y="2612604"/>
            <a:ext cx="110557" cy="1098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8" name="object 48"/>
          <p:cNvSpPr/>
          <p:nvPr/>
        </p:nvSpPr>
        <p:spPr>
          <a:xfrm>
            <a:off x="5365086" y="2422584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5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9" name="object 49"/>
          <p:cNvSpPr/>
          <p:nvPr/>
        </p:nvSpPr>
        <p:spPr>
          <a:xfrm>
            <a:off x="5350575" y="2403236"/>
            <a:ext cx="110557" cy="110557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121920"/>
                </a:moveTo>
                <a:lnTo>
                  <a:pt x="60959" y="0"/>
                </a:lnTo>
                <a:lnTo>
                  <a:pt x="0" y="121920"/>
                </a:lnTo>
                <a:lnTo>
                  <a:pt x="16002" y="121920"/>
                </a:lnTo>
                <a:lnTo>
                  <a:pt x="16002" y="102870"/>
                </a:lnTo>
                <a:lnTo>
                  <a:pt x="31184" y="102870"/>
                </a:lnTo>
                <a:lnTo>
                  <a:pt x="52577" y="59720"/>
                </a:lnTo>
                <a:lnTo>
                  <a:pt x="52577" y="25908"/>
                </a:lnTo>
                <a:lnTo>
                  <a:pt x="69341" y="25908"/>
                </a:lnTo>
                <a:lnTo>
                  <a:pt x="69342" y="59720"/>
                </a:lnTo>
                <a:lnTo>
                  <a:pt x="90735" y="102870"/>
                </a:lnTo>
                <a:lnTo>
                  <a:pt x="105918" y="102870"/>
                </a:lnTo>
                <a:lnTo>
                  <a:pt x="105918" y="121920"/>
                </a:lnTo>
                <a:lnTo>
                  <a:pt x="121920" y="121920"/>
                </a:lnTo>
                <a:close/>
              </a:path>
              <a:path w="121920" h="121919">
                <a:moveTo>
                  <a:pt x="31184" y="102870"/>
                </a:moveTo>
                <a:lnTo>
                  <a:pt x="16002" y="102870"/>
                </a:lnTo>
                <a:lnTo>
                  <a:pt x="24384" y="116586"/>
                </a:lnTo>
                <a:lnTo>
                  <a:pt x="31184" y="102870"/>
                </a:lnTo>
                <a:close/>
              </a:path>
              <a:path w="121920" h="121919">
                <a:moveTo>
                  <a:pt x="105918" y="121920"/>
                </a:moveTo>
                <a:lnTo>
                  <a:pt x="105918" y="102870"/>
                </a:lnTo>
                <a:lnTo>
                  <a:pt x="97536" y="116586"/>
                </a:lnTo>
                <a:lnTo>
                  <a:pt x="90735" y="102870"/>
                </a:lnTo>
                <a:lnTo>
                  <a:pt x="31184" y="102870"/>
                </a:lnTo>
                <a:lnTo>
                  <a:pt x="24384" y="116586"/>
                </a:lnTo>
                <a:lnTo>
                  <a:pt x="16002" y="102870"/>
                </a:lnTo>
                <a:lnTo>
                  <a:pt x="16002" y="121920"/>
                </a:lnTo>
                <a:lnTo>
                  <a:pt x="105918" y="121920"/>
                </a:lnTo>
                <a:close/>
              </a:path>
              <a:path w="121920" h="121919">
                <a:moveTo>
                  <a:pt x="69341" y="25908"/>
                </a:moveTo>
                <a:lnTo>
                  <a:pt x="52577" y="25908"/>
                </a:lnTo>
                <a:lnTo>
                  <a:pt x="60959" y="42814"/>
                </a:lnTo>
                <a:lnTo>
                  <a:pt x="69341" y="25908"/>
                </a:lnTo>
                <a:close/>
              </a:path>
              <a:path w="121920" h="121919">
                <a:moveTo>
                  <a:pt x="60959" y="42814"/>
                </a:moveTo>
                <a:lnTo>
                  <a:pt x="52577" y="25908"/>
                </a:lnTo>
                <a:lnTo>
                  <a:pt x="52577" y="59720"/>
                </a:lnTo>
                <a:lnTo>
                  <a:pt x="60959" y="42814"/>
                </a:lnTo>
                <a:close/>
              </a:path>
              <a:path w="121920" h="121919">
                <a:moveTo>
                  <a:pt x="69342" y="59720"/>
                </a:moveTo>
                <a:lnTo>
                  <a:pt x="69341" y="25908"/>
                </a:lnTo>
                <a:lnTo>
                  <a:pt x="60959" y="42814"/>
                </a:lnTo>
                <a:lnTo>
                  <a:pt x="69342" y="59720"/>
                </a:lnTo>
                <a:close/>
              </a:path>
              <a:path w="121920" h="121919">
                <a:moveTo>
                  <a:pt x="105918" y="102870"/>
                </a:moveTo>
                <a:lnTo>
                  <a:pt x="90735" y="102870"/>
                </a:lnTo>
                <a:lnTo>
                  <a:pt x="97536" y="116586"/>
                </a:lnTo>
                <a:lnTo>
                  <a:pt x="105918" y="102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0" name="object 50"/>
          <p:cNvSpPr/>
          <p:nvPr/>
        </p:nvSpPr>
        <p:spPr>
          <a:xfrm>
            <a:off x="5524703" y="2846846"/>
            <a:ext cx="110557" cy="1098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1" name="object 51"/>
          <p:cNvSpPr/>
          <p:nvPr/>
        </p:nvSpPr>
        <p:spPr>
          <a:xfrm>
            <a:off x="5591037" y="2612604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5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2" name="object 52"/>
          <p:cNvSpPr/>
          <p:nvPr/>
        </p:nvSpPr>
        <p:spPr>
          <a:xfrm>
            <a:off x="5576526" y="2593256"/>
            <a:ext cx="110557" cy="110557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121920"/>
                </a:moveTo>
                <a:lnTo>
                  <a:pt x="60959" y="0"/>
                </a:lnTo>
                <a:lnTo>
                  <a:pt x="0" y="121920"/>
                </a:lnTo>
                <a:lnTo>
                  <a:pt x="16002" y="121920"/>
                </a:lnTo>
                <a:lnTo>
                  <a:pt x="16002" y="102870"/>
                </a:lnTo>
                <a:lnTo>
                  <a:pt x="31184" y="102870"/>
                </a:lnTo>
                <a:lnTo>
                  <a:pt x="52577" y="59720"/>
                </a:lnTo>
                <a:lnTo>
                  <a:pt x="52577" y="25908"/>
                </a:lnTo>
                <a:lnTo>
                  <a:pt x="69341" y="25908"/>
                </a:lnTo>
                <a:lnTo>
                  <a:pt x="69342" y="59720"/>
                </a:lnTo>
                <a:lnTo>
                  <a:pt x="90735" y="102870"/>
                </a:lnTo>
                <a:lnTo>
                  <a:pt x="105918" y="102870"/>
                </a:lnTo>
                <a:lnTo>
                  <a:pt x="105918" y="121920"/>
                </a:lnTo>
                <a:lnTo>
                  <a:pt x="121920" y="121920"/>
                </a:lnTo>
                <a:close/>
              </a:path>
              <a:path w="121920" h="121919">
                <a:moveTo>
                  <a:pt x="31184" y="102870"/>
                </a:moveTo>
                <a:lnTo>
                  <a:pt x="16002" y="102870"/>
                </a:lnTo>
                <a:lnTo>
                  <a:pt x="24384" y="116586"/>
                </a:lnTo>
                <a:lnTo>
                  <a:pt x="31184" y="102870"/>
                </a:lnTo>
                <a:close/>
              </a:path>
              <a:path w="121920" h="121919">
                <a:moveTo>
                  <a:pt x="105918" y="121920"/>
                </a:moveTo>
                <a:lnTo>
                  <a:pt x="105918" y="102870"/>
                </a:lnTo>
                <a:lnTo>
                  <a:pt x="97536" y="116586"/>
                </a:lnTo>
                <a:lnTo>
                  <a:pt x="90735" y="102870"/>
                </a:lnTo>
                <a:lnTo>
                  <a:pt x="31184" y="102870"/>
                </a:lnTo>
                <a:lnTo>
                  <a:pt x="24384" y="116586"/>
                </a:lnTo>
                <a:lnTo>
                  <a:pt x="16002" y="102870"/>
                </a:lnTo>
                <a:lnTo>
                  <a:pt x="16002" y="121920"/>
                </a:lnTo>
                <a:lnTo>
                  <a:pt x="105918" y="121920"/>
                </a:lnTo>
                <a:close/>
              </a:path>
              <a:path w="121920" h="121919">
                <a:moveTo>
                  <a:pt x="69341" y="25908"/>
                </a:moveTo>
                <a:lnTo>
                  <a:pt x="52577" y="25908"/>
                </a:lnTo>
                <a:lnTo>
                  <a:pt x="60959" y="42814"/>
                </a:lnTo>
                <a:lnTo>
                  <a:pt x="69341" y="25908"/>
                </a:lnTo>
                <a:close/>
              </a:path>
              <a:path w="121920" h="121919">
                <a:moveTo>
                  <a:pt x="60959" y="42814"/>
                </a:moveTo>
                <a:lnTo>
                  <a:pt x="52577" y="25908"/>
                </a:lnTo>
                <a:lnTo>
                  <a:pt x="52577" y="59720"/>
                </a:lnTo>
                <a:lnTo>
                  <a:pt x="60959" y="42814"/>
                </a:lnTo>
                <a:close/>
              </a:path>
              <a:path w="121920" h="121919">
                <a:moveTo>
                  <a:pt x="69342" y="59720"/>
                </a:moveTo>
                <a:lnTo>
                  <a:pt x="69341" y="25908"/>
                </a:lnTo>
                <a:lnTo>
                  <a:pt x="60959" y="42814"/>
                </a:lnTo>
                <a:lnTo>
                  <a:pt x="69342" y="59720"/>
                </a:lnTo>
                <a:close/>
              </a:path>
              <a:path w="121920" h="121919">
                <a:moveTo>
                  <a:pt x="105918" y="102870"/>
                </a:moveTo>
                <a:lnTo>
                  <a:pt x="90735" y="102870"/>
                </a:lnTo>
                <a:lnTo>
                  <a:pt x="97536" y="116586"/>
                </a:lnTo>
                <a:lnTo>
                  <a:pt x="105918" y="102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3" name="object 53"/>
          <p:cNvSpPr/>
          <p:nvPr/>
        </p:nvSpPr>
        <p:spPr>
          <a:xfrm>
            <a:off x="5339520" y="2828191"/>
            <a:ext cx="109866" cy="1098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4" name="object 54"/>
          <p:cNvSpPr/>
          <p:nvPr/>
        </p:nvSpPr>
        <p:spPr>
          <a:xfrm>
            <a:off x="5479789" y="2637480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90678" y="90677"/>
                </a:moveTo>
                <a:lnTo>
                  <a:pt x="45719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5" name="object 55"/>
          <p:cNvSpPr/>
          <p:nvPr/>
        </p:nvSpPr>
        <p:spPr>
          <a:xfrm>
            <a:off x="5465969" y="261813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5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5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5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5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5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5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6" name="object 56"/>
          <p:cNvSpPr/>
          <p:nvPr/>
        </p:nvSpPr>
        <p:spPr>
          <a:xfrm>
            <a:off x="5711959" y="2992644"/>
            <a:ext cx="109866" cy="109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7" name="object 57"/>
          <p:cNvSpPr/>
          <p:nvPr/>
        </p:nvSpPr>
        <p:spPr>
          <a:xfrm>
            <a:off x="5615912" y="3163316"/>
            <a:ext cx="109866" cy="1105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8" name="object 58"/>
          <p:cNvSpPr/>
          <p:nvPr/>
        </p:nvSpPr>
        <p:spPr>
          <a:xfrm>
            <a:off x="5418292" y="3005082"/>
            <a:ext cx="109866" cy="109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59" name="object 59"/>
          <p:cNvSpPr/>
          <p:nvPr/>
        </p:nvSpPr>
        <p:spPr>
          <a:xfrm>
            <a:off x="5661517" y="2756328"/>
            <a:ext cx="110557" cy="1098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0" name="object 60"/>
          <p:cNvSpPr/>
          <p:nvPr/>
        </p:nvSpPr>
        <p:spPr>
          <a:xfrm>
            <a:off x="5867430" y="2971914"/>
            <a:ext cx="109866" cy="1105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1" name="object 61"/>
          <p:cNvSpPr/>
          <p:nvPr/>
        </p:nvSpPr>
        <p:spPr>
          <a:xfrm>
            <a:off x="5470115" y="2303043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5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2" name="object 62"/>
          <p:cNvSpPr/>
          <p:nvPr/>
        </p:nvSpPr>
        <p:spPr>
          <a:xfrm>
            <a:off x="5455605" y="2284388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6001" y="121158"/>
                </a:lnTo>
                <a:lnTo>
                  <a:pt x="16002" y="102108"/>
                </a:lnTo>
                <a:lnTo>
                  <a:pt x="31184" y="102108"/>
                </a:lnTo>
                <a:lnTo>
                  <a:pt x="52577" y="58958"/>
                </a:lnTo>
                <a:lnTo>
                  <a:pt x="52577" y="25146"/>
                </a:lnTo>
                <a:lnTo>
                  <a:pt x="69341" y="25146"/>
                </a:lnTo>
                <a:lnTo>
                  <a:pt x="69342" y="58958"/>
                </a:lnTo>
                <a:lnTo>
                  <a:pt x="90735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920" y="121158"/>
                </a:lnTo>
                <a:close/>
              </a:path>
              <a:path w="121920" h="121285">
                <a:moveTo>
                  <a:pt x="31184" y="102108"/>
                </a:moveTo>
                <a:lnTo>
                  <a:pt x="16002" y="102108"/>
                </a:lnTo>
                <a:lnTo>
                  <a:pt x="24384" y="115824"/>
                </a:lnTo>
                <a:lnTo>
                  <a:pt x="31184" y="102108"/>
                </a:lnTo>
                <a:close/>
              </a:path>
              <a:path w="121920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735" y="102108"/>
                </a:lnTo>
                <a:lnTo>
                  <a:pt x="31184" y="102108"/>
                </a:lnTo>
                <a:lnTo>
                  <a:pt x="24384" y="115824"/>
                </a:lnTo>
                <a:lnTo>
                  <a:pt x="16002" y="102108"/>
                </a:lnTo>
                <a:lnTo>
                  <a:pt x="16001" y="121158"/>
                </a:lnTo>
                <a:lnTo>
                  <a:pt x="105918" y="121158"/>
                </a:lnTo>
                <a:close/>
              </a:path>
              <a:path w="121920" h="121285">
                <a:moveTo>
                  <a:pt x="69341" y="25146"/>
                </a:moveTo>
                <a:lnTo>
                  <a:pt x="52577" y="25146"/>
                </a:lnTo>
                <a:lnTo>
                  <a:pt x="60959" y="42052"/>
                </a:lnTo>
                <a:lnTo>
                  <a:pt x="69341" y="25146"/>
                </a:lnTo>
                <a:close/>
              </a:path>
              <a:path w="121920" h="121285">
                <a:moveTo>
                  <a:pt x="60959" y="42052"/>
                </a:moveTo>
                <a:lnTo>
                  <a:pt x="52577" y="25146"/>
                </a:lnTo>
                <a:lnTo>
                  <a:pt x="52577" y="58958"/>
                </a:lnTo>
                <a:lnTo>
                  <a:pt x="60959" y="42052"/>
                </a:lnTo>
                <a:close/>
              </a:path>
              <a:path w="121920" h="121285">
                <a:moveTo>
                  <a:pt x="69342" y="58958"/>
                </a:moveTo>
                <a:lnTo>
                  <a:pt x="69341" y="25146"/>
                </a:lnTo>
                <a:lnTo>
                  <a:pt x="60959" y="42052"/>
                </a:lnTo>
                <a:lnTo>
                  <a:pt x="69342" y="58958"/>
                </a:lnTo>
                <a:close/>
              </a:path>
              <a:path w="121920" h="121285">
                <a:moveTo>
                  <a:pt x="105918" y="102108"/>
                </a:moveTo>
                <a:lnTo>
                  <a:pt x="90735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3" name="object 63"/>
          <p:cNvSpPr/>
          <p:nvPr/>
        </p:nvSpPr>
        <p:spPr>
          <a:xfrm>
            <a:off x="5711959" y="2587728"/>
            <a:ext cx="109866" cy="109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4" name="object 64"/>
          <p:cNvSpPr/>
          <p:nvPr/>
        </p:nvSpPr>
        <p:spPr>
          <a:xfrm>
            <a:off x="5739598" y="2428111"/>
            <a:ext cx="109866" cy="1098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5" name="object 65"/>
          <p:cNvSpPr/>
          <p:nvPr/>
        </p:nvSpPr>
        <p:spPr>
          <a:xfrm>
            <a:off x="5935146" y="2623660"/>
            <a:ext cx="109866" cy="109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6" name="object 66"/>
          <p:cNvSpPr/>
          <p:nvPr/>
        </p:nvSpPr>
        <p:spPr>
          <a:xfrm>
            <a:off x="5635260" y="2291989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90678" y="90677"/>
                </a:moveTo>
                <a:lnTo>
                  <a:pt x="45719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7" name="object 67"/>
          <p:cNvSpPr/>
          <p:nvPr/>
        </p:nvSpPr>
        <p:spPr>
          <a:xfrm>
            <a:off x="5621440" y="2272640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5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5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5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5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5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5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8" name="object 68"/>
          <p:cNvSpPr/>
          <p:nvPr/>
        </p:nvSpPr>
        <p:spPr>
          <a:xfrm>
            <a:off x="5815606" y="2772221"/>
            <a:ext cx="109866" cy="109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9" name="object 69"/>
          <p:cNvSpPr/>
          <p:nvPr/>
        </p:nvSpPr>
        <p:spPr>
          <a:xfrm>
            <a:off x="4922512" y="1911948"/>
            <a:ext cx="0" cy="1451063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0" name="object 70"/>
          <p:cNvSpPr txBox="1"/>
          <p:nvPr/>
        </p:nvSpPr>
        <p:spPr>
          <a:xfrm>
            <a:off x="1967062" y="2183044"/>
            <a:ext cx="1033594" cy="5695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 marR="5080" indent="154940">
              <a:lnSpc>
                <a:spcPct val="100000"/>
              </a:lnSpc>
              <a:spcBef>
                <a:spcPts val="95"/>
              </a:spcBef>
            </a:pPr>
            <a:r>
              <a:rPr sz="1815" spc="-5" dirty="0">
                <a:latin typeface="Arial" panose="020B0604020202020204"/>
                <a:cs typeface="Arial" panose="020B0604020202020204"/>
              </a:rPr>
              <a:t>linearly 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separable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66372" y="4647084"/>
            <a:ext cx="1033594" cy="8489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1815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not 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linearly 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separable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74497" y="4079559"/>
            <a:ext cx="3107117" cy="1933599"/>
          </a:xfrm>
          <a:custGeom>
            <a:avLst/>
            <a:gdLst/>
            <a:ahLst/>
            <a:cxnLst/>
            <a:rect l="l" t="t" r="r" b="b"/>
            <a:pathLst>
              <a:path w="3426459" h="2132329">
                <a:moveTo>
                  <a:pt x="3425952" y="2132076"/>
                </a:moveTo>
                <a:lnTo>
                  <a:pt x="3425952" y="0"/>
                </a:lnTo>
                <a:lnTo>
                  <a:pt x="0" y="0"/>
                </a:lnTo>
                <a:lnTo>
                  <a:pt x="0" y="2132076"/>
                </a:lnTo>
                <a:lnTo>
                  <a:pt x="9906" y="2132076"/>
                </a:lnTo>
                <a:lnTo>
                  <a:pt x="9905" y="19050"/>
                </a:lnTo>
                <a:lnTo>
                  <a:pt x="19050" y="9905"/>
                </a:lnTo>
                <a:lnTo>
                  <a:pt x="19050" y="19050"/>
                </a:lnTo>
                <a:lnTo>
                  <a:pt x="3406901" y="19050"/>
                </a:lnTo>
                <a:lnTo>
                  <a:pt x="3406901" y="9905"/>
                </a:lnTo>
                <a:lnTo>
                  <a:pt x="3416808" y="19050"/>
                </a:lnTo>
                <a:lnTo>
                  <a:pt x="3416808" y="2132076"/>
                </a:lnTo>
                <a:lnTo>
                  <a:pt x="3425952" y="2132076"/>
                </a:lnTo>
                <a:close/>
              </a:path>
              <a:path w="3426459" h="2132329">
                <a:moveTo>
                  <a:pt x="19050" y="19050"/>
                </a:moveTo>
                <a:lnTo>
                  <a:pt x="19050" y="9905"/>
                </a:lnTo>
                <a:lnTo>
                  <a:pt x="9905" y="19050"/>
                </a:lnTo>
                <a:lnTo>
                  <a:pt x="19050" y="19050"/>
                </a:lnTo>
                <a:close/>
              </a:path>
              <a:path w="3426459" h="2132329">
                <a:moveTo>
                  <a:pt x="19050" y="2113026"/>
                </a:moveTo>
                <a:lnTo>
                  <a:pt x="19050" y="19050"/>
                </a:lnTo>
                <a:lnTo>
                  <a:pt x="9905" y="19050"/>
                </a:lnTo>
                <a:lnTo>
                  <a:pt x="9906" y="2113026"/>
                </a:lnTo>
                <a:lnTo>
                  <a:pt x="19050" y="2113026"/>
                </a:lnTo>
                <a:close/>
              </a:path>
              <a:path w="3426459" h="2132329">
                <a:moveTo>
                  <a:pt x="3416808" y="2113026"/>
                </a:moveTo>
                <a:lnTo>
                  <a:pt x="9906" y="2113026"/>
                </a:lnTo>
                <a:lnTo>
                  <a:pt x="19050" y="2122932"/>
                </a:lnTo>
                <a:lnTo>
                  <a:pt x="19050" y="2132076"/>
                </a:lnTo>
                <a:lnTo>
                  <a:pt x="3406901" y="2132076"/>
                </a:lnTo>
                <a:lnTo>
                  <a:pt x="3406901" y="2122932"/>
                </a:lnTo>
                <a:lnTo>
                  <a:pt x="3416808" y="2113026"/>
                </a:lnTo>
                <a:close/>
              </a:path>
              <a:path w="3426459" h="2132329">
                <a:moveTo>
                  <a:pt x="19050" y="2132076"/>
                </a:moveTo>
                <a:lnTo>
                  <a:pt x="19050" y="2122932"/>
                </a:lnTo>
                <a:lnTo>
                  <a:pt x="9906" y="2113026"/>
                </a:lnTo>
                <a:lnTo>
                  <a:pt x="9906" y="2132076"/>
                </a:lnTo>
                <a:lnTo>
                  <a:pt x="19050" y="2132076"/>
                </a:lnTo>
                <a:close/>
              </a:path>
              <a:path w="3426459" h="2132329">
                <a:moveTo>
                  <a:pt x="3416808" y="19050"/>
                </a:moveTo>
                <a:lnTo>
                  <a:pt x="3406901" y="9905"/>
                </a:lnTo>
                <a:lnTo>
                  <a:pt x="3406901" y="19050"/>
                </a:lnTo>
                <a:lnTo>
                  <a:pt x="3416808" y="19050"/>
                </a:lnTo>
                <a:close/>
              </a:path>
              <a:path w="3426459" h="2132329">
                <a:moveTo>
                  <a:pt x="3416808" y="2113026"/>
                </a:moveTo>
                <a:lnTo>
                  <a:pt x="3416808" y="19050"/>
                </a:lnTo>
                <a:lnTo>
                  <a:pt x="3406901" y="19050"/>
                </a:lnTo>
                <a:lnTo>
                  <a:pt x="3406901" y="2113026"/>
                </a:lnTo>
                <a:lnTo>
                  <a:pt x="3416808" y="2113026"/>
                </a:lnTo>
                <a:close/>
              </a:path>
              <a:path w="3426459" h="2132329">
                <a:moveTo>
                  <a:pt x="3416808" y="2132076"/>
                </a:moveTo>
                <a:lnTo>
                  <a:pt x="3416808" y="2113026"/>
                </a:lnTo>
                <a:lnTo>
                  <a:pt x="3406901" y="2122932"/>
                </a:lnTo>
                <a:lnTo>
                  <a:pt x="3406901" y="2132076"/>
                </a:lnTo>
                <a:lnTo>
                  <a:pt x="3416808" y="21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3" name="object 73"/>
          <p:cNvSpPr/>
          <p:nvPr/>
        </p:nvSpPr>
        <p:spPr>
          <a:xfrm>
            <a:off x="7325403" y="4315185"/>
            <a:ext cx="907951" cy="10330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4" name="object 74"/>
          <p:cNvSpPr/>
          <p:nvPr/>
        </p:nvSpPr>
        <p:spPr>
          <a:xfrm>
            <a:off x="7241794" y="4465818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5"/>
                </a:moveTo>
                <a:lnTo>
                  <a:pt x="45719" y="0"/>
                </a:lnTo>
                <a:lnTo>
                  <a:pt x="0" y="89915"/>
                </a:lnTo>
                <a:lnTo>
                  <a:pt x="90678" y="899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5" name="object 75"/>
          <p:cNvSpPr/>
          <p:nvPr/>
        </p:nvSpPr>
        <p:spPr>
          <a:xfrm>
            <a:off x="7227974" y="4446472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4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4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6" name="object 76"/>
          <p:cNvSpPr/>
          <p:nvPr/>
        </p:nvSpPr>
        <p:spPr>
          <a:xfrm>
            <a:off x="7473952" y="5458761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7" name="object 77"/>
          <p:cNvSpPr/>
          <p:nvPr/>
        </p:nvSpPr>
        <p:spPr>
          <a:xfrm>
            <a:off x="7459454" y="5439413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6001" y="121158"/>
                </a:lnTo>
                <a:lnTo>
                  <a:pt x="16002" y="102108"/>
                </a:lnTo>
                <a:lnTo>
                  <a:pt x="31242" y="102108"/>
                </a:lnTo>
                <a:lnTo>
                  <a:pt x="52577" y="59436"/>
                </a:lnTo>
                <a:lnTo>
                  <a:pt x="52577" y="25908"/>
                </a:lnTo>
                <a:lnTo>
                  <a:pt x="69341" y="25908"/>
                </a:lnTo>
                <a:lnTo>
                  <a:pt x="69342" y="59436"/>
                </a:lnTo>
                <a:lnTo>
                  <a:pt x="90678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920" y="121158"/>
                </a:lnTo>
                <a:close/>
              </a:path>
              <a:path w="121920" h="121285">
                <a:moveTo>
                  <a:pt x="31242" y="102108"/>
                </a:moveTo>
                <a:lnTo>
                  <a:pt x="16002" y="102108"/>
                </a:lnTo>
                <a:lnTo>
                  <a:pt x="24384" y="115824"/>
                </a:lnTo>
                <a:lnTo>
                  <a:pt x="31242" y="102108"/>
                </a:lnTo>
                <a:close/>
              </a:path>
              <a:path w="121920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78" y="102108"/>
                </a:lnTo>
                <a:lnTo>
                  <a:pt x="31242" y="102108"/>
                </a:lnTo>
                <a:lnTo>
                  <a:pt x="24384" y="115824"/>
                </a:lnTo>
                <a:lnTo>
                  <a:pt x="16002" y="102108"/>
                </a:lnTo>
                <a:lnTo>
                  <a:pt x="16001" y="121158"/>
                </a:lnTo>
                <a:lnTo>
                  <a:pt x="105918" y="121158"/>
                </a:lnTo>
                <a:close/>
              </a:path>
              <a:path w="121920" h="121285">
                <a:moveTo>
                  <a:pt x="69341" y="25908"/>
                </a:moveTo>
                <a:lnTo>
                  <a:pt x="52577" y="25908"/>
                </a:lnTo>
                <a:lnTo>
                  <a:pt x="60960" y="42672"/>
                </a:lnTo>
                <a:lnTo>
                  <a:pt x="69341" y="25908"/>
                </a:lnTo>
                <a:close/>
              </a:path>
              <a:path w="121920" h="121285">
                <a:moveTo>
                  <a:pt x="60960" y="42672"/>
                </a:moveTo>
                <a:lnTo>
                  <a:pt x="52577" y="25908"/>
                </a:lnTo>
                <a:lnTo>
                  <a:pt x="52577" y="59436"/>
                </a:lnTo>
                <a:lnTo>
                  <a:pt x="60960" y="42672"/>
                </a:lnTo>
                <a:close/>
              </a:path>
              <a:path w="121920" h="121285">
                <a:moveTo>
                  <a:pt x="69342" y="59436"/>
                </a:moveTo>
                <a:lnTo>
                  <a:pt x="69341" y="25908"/>
                </a:lnTo>
                <a:lnTo>
                  <a:pt x="60960" y="42672"/>
                </a:lnTo>
                <a:lnTo>
                  <a:pt x="69342" y="59436"/>
                </a:lnTo>
                <a:close/>
              </a:path>
              <a:path w="121920" h="121285">
                <a:moveTo>
                  <a:pt x="105918" y="102108"/>
                </a:moveTo>
                <a:lnTo>
                  <a:pt x="90678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8" name="object 78"/>
          <p:cNvSpPr/>
          <p:nvPr/>
        </p:nvSpPr>
        <p:spPr>
          <a:xfrm>
            <a:off x="8087556" y="4892845"/>
            <a:ext cx="109865" cy="109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79" name="object 79"/>
          <p:cNvSpPr/>
          <p:nvPr/>
        </p:nvSpPr>
        <p:spPr>
          <a:xfrm>
            <a:off x="7354412" y="5513347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0" name="object 80"/>
          <p:cNvSpPr/>
          <p:nvPr/>
        </p:nvSpPr>
        <p:spPr>
          <a:xfrm>
            <a:off x="7339914" y="5494000"/>
            <a:ext cx="110557" cy="11055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121920"/>
                </a:moveTo>
                <a:lnTo>
                  <a:pt x="60959" y="0"/>
                </a:lnTo>
                <a:lnTo>
                  <a:pt x="0" y="121920"/>
                </a:lnTo>
                <a:lnTo>
                  <a:pt x="16002" y="121920"/>
                </a:lnTo>
                <a:lnTo>
                  <a:pt x="16002" y="102870"/>
                </a:lnTo>
                <a:lnTo>
                  <a:pt x="31184" y="102870"/>
                </a:lnTo>
                <a:lnTo>
                  <a:pt x="52577" y="59720"/>
                </a:lnTo>
                <a:lnTo>
                  <a:pt x="52577" y="25908"/>
                </a:lnTo>
                <a:lnTo>
                  <a:pt x="69341" y="25908"/>
                </a:lnTo>
                <a:lnTo>
                  <a:pt x="69342" y="59720"/>
                </a:lnTo>
                <a:lnTo>
                  <a:pt x="90735" y="102870"/>
                </a:lnTo>
                <a:lnTo>
                  <a:pt x="105918" y="102870"/>
                </a:lnTo>
                <a:lnTo>
                  <a:pt x="105918" y="121920"/>
                </a:lnTo>
                <a:lnTo>
                  <a:pt x="121920" y="121920"/>
                </a:lnTo>
                <a:close/>
              </a:path>
              <a:path w="121920" h="121920">
                <a:moveTo>
                  <a:pt x="31184" y="102870"/>
                </a:moveTo>
                <a:lnTo>
                  <a:pt x="16002" y="102870"/>
                </a:lnTo>
                <a:lnTo>
                  <a:pt x="24384" y="116586"/>
                </a:lnTo>
                <a:lnTo>
                  <a:pt x="31184" y="102870"/>
                </a:lnTo>
                <a:close/>
              </a:path>
              <a:path w="121920" h="121920">
                <a:moveTo>
                  <a:pt x="105918" y="121920"/>
                </a:moveTo>
                <a:lnTo>
                  <a:pt x="105918" y="102870"/>
                </a:lnTo>
                <a:lnTo>
                  <a:pt x="97536" y="116586"/>
                </a:lnTo>
                <a:lnTo>
                  <a:pt x="90735" y="102870"/>
                </a:lnTo>
                <a:lnTo>
                  <a:pt x="31184" y="102870"/>
                </a:lnTo>
                <a:lnTo>
                  <a:pt x="24384" y="116586"/>
                </a:lnTo>
                <a:lnTo>
                  <a:pt x="16002" y="102870"/>
                </a:lnTo>
                <a:lnTo>
                  <a:pt x="16002" y="121920"/>
                </a:lnTo>
                <a:lnTo>
                  <a:pt x="105918" y="121920"/>
                </a:lnTo>
                <a:close/>
              </a:path>
              <a:path w="121920" h="121920">
                <a:moveTo>
                  <a:pt x="69341" y="25908"/>
                </a:moveTo>
                <a:lnTo>
                  <a:pt x="52577" y="25908"/>
                </a:lnTo>
                <a:lnTo>
                  <a:pt x="60959" y="42814"/>
                </a:lnTo>
                <a:lnTo>
                  <a:pt x="69341" y="25908"/>
                </a:lnTo>
                <a:close/>
              </a:path>
              <a:path w="121920" h="121920">
                <a:moveTo>
                  <a:pt x="60959" y="42814"/>
                </a:moveTo>
                <a:lnTo>
                  <a:pt x="52577" y="25908"/>
                </a:lnTo>
                <a:lnTo>
                  <a:pt x="52577" y="59720"/>
                </a:lnTo>
                <a:lnTo>
                  <a:pt x="60959" y="42814"/>
                </a:lnTo>
                <a:close/>
              </a:path>
              <a:path w="121920" h="121920">
                <a:moveTo>
                  <a:pt x="69342" y="59720"/>
                </a:moveTo>
                <a:lnTo>
                  <a:pt x="69341" y="25908"/>
                </a:lnTo>
                <a:lnTo>
                  <a:pt x="60959" y="42814"/>
                </a:lnTo>
                <a:lnTo>
                  <a:pt x="69342" y="59720"/>
                </a:lnTo>
                <a:close/>
              </a:path>
              <a:path w="121920" h="121920">
                <a:moveTo>
                  <a:pt x="105918" y="102870"/>
                </a:moveTo>
                <a:lnTo>
                  <a:pt x="90735" y="102870"/>
                </a:lnTo>
                <a:lnTo>
                  <a:pt x="97536" y="116586"/>
                </a:lnTo>
                <a:lnTo>
                  <a:pt x="105918" y="102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1" name="object 81"/>
          <p:cNvSpPr/>
          <p:nvPr/>
        </p:nvSpPr>
        <p:spPr>
          <a:xfrm>
            <a:off x="7858150" y="5447014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2" name="object 82"/>
          <p:cNvSpPr/>
          <p:nvPr/>
        </p:nvSpPr>
        <p:spPr>
          <a:xfrm>
            <a:off x="7844331" y="5428357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197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422" y="102108"/>
                </a:lnTo>
                <a:lnTo>
                  <a:pt x="51816" y="58958"/>
                </a:lnTo>
                <a:lnTo>
                  <a:pt x="51815" y="25146"/>
                </a:lnTo>
                <a:lnTo>
                  <a:pt x="68580" y="25146"/>
                </a:lnTo>
                <a:lnTo>
                  <a:pt x="68580" y="58958"/>
                </a:lnTo>
                <a:lnTo>
                  <a:pt x="89973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422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422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6774" y="115824"/>
                </a:lnTo>
                <a:lnTo>
                  <a:pt x="89973" y="102108"/>
                </a:lnTo>
                <a:lnTo>
                  <a:pt x="30422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8580" y="25146"/>
                </a:moveTo>
                <a:lnTo>
                  <a:pt x="51815" y="25146"/>
                </a:lnTo>
                <a:lnTo>
                  <a:pt x="60198" y="42052"/>
                </a:lnTo>
                <a:lnTo>
                  <a:pt x="68580" y="25146"/>
                </a:lnTo>
                <a:close/>
              </a:path>
              <a:path w="121284" h="121285">
                <a:moveTo>
                  <a:pt x="60198" y="42052"/>
                </a:moveTo>
                <a:lnTo>
                  <a:pt x="51815" y="25146"/>
                </a:lnTo>
                <a:lnTo>
                  <a:pt x="51816" y="58958"/>
                </a:lnTo>
                <a:lnTo>
                  <a:pt x="60198" y="42052"/>
                </a:lnTo>
                <a:close/>
              </a:path>
              <a:path w="121284" h="121285">
                <a:moveTo>
                  <a:pt x="68580" y="58958"/>
                </a:moveTo>
                <a:lnTo>
                  <a:pt x="68580" y="25146"/>
                </a:lnTo>
                <a:lnTo>
                  <a:pt x="60198" y="42052"/>
                </a:lnTo>
                <a:lnTo>
                  <a:pt x="68580" y="58958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89973" y="102108"/>
                </a:lnTo>
                <a:lnTo>
                  <a:pt x="96774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3" name="object 83"/>
          <p:cNvSpPr/>
          <p:nvPr/>
        </p:nvSpPr>
        <p:spPr>
          <a:xfrm>
            <a:off x="7516805" y="5571390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5"/>
                </a:moveTo>
                <a:lnTo>
                  <a:pt x="45719" y="0"/>
                </a:lnTo>
                <a:lnTo>
                  <a:pt x="0" y="89915"/>
                </a:lnTo>
                <a:lnTo>
                  <a:pt x="90678" y="899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4" name="object 84"/>
          <p:cNvSpPr/>
          <p:nvPr/>
        </p:nvSpPr>
        <p:spPr>
          <a:xfrm>
            <a:off x="7502985" y="5552043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4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4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5" name="object 85"/>
          <p:cNvSpPr/>
          <p:nvPr/>
        </p:nvSpPr>
        <p:spPr>
          <a:xfrm>
            <a:off x="7139529" y="4550810"/>
            <a:ext cx="82342" cy="81766"/>
          </a:xfrm>
          <a:custGeom>
            <a:avLst/>
            <a:gdLst/>
            <a:ahLst/>
            <a:cxnLst/>
            <a:rect l="l" t="t" r="r" b="b"/>
            <a:pathLst>
              <a:path w="90804" h="90170">
                <a:moveTo>
                  <a:pt x="90678" y="89915"/>
                </a:moveTo>
                <a:lnTo>
                  <a:pt x="45719" y="0"/>
                </a:lnTo>
                <a:lnTo>
                  <a:pt x="0" y="89915"/>
                </a:lnTo>
                <a:lnTo>
                  <a:pt x="90678" y="899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6" name="object 86"/>
          <p:cNvSpPr/>
          <p:nvPr/>
        </p:nvSpPr>
        <p:spPr>
          <a:xfrm>
            <a:off x="7125698" y="4531462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4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4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7" name="object 87"/>
          <p:cNvSpPr/>
          <p:nvPr/>
        </p:nvSpPr>
        <p:spPr>
          <a:xfrm>
            <a:off x="7741374" y="5550661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5719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8" name="object 88"/>
          <p:cNvSpPr/>
          <p:nvPr/>
        </p:nvSpPr>
        <p:spPr>
          <a:xfrm>
            <a:off x="7727555" y="5532004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4" h="121285">
                <a:moveTo>
                  <a:pt x="121157" y="121158"/>
                </a:moveTo>
                <a:lnTo>
                  <a:pt x="60959" y="0"/>
                </a:lnTo>
                <a:lnTo>
                  <a:pt x="0" y="121158"/>
                </a:lnTo>
                <a:lnTo>
                  <a:pt x="15239" y="121158"/>
                </a:lnTo>
                <a:lnTo>
                  <a:pt x="15240" y="102108"/>
                </a:lnTo>
                <a:lnTo>
                  <a:pt x="30537" y="102108"/>
                </a:lnTo>
                <a:lnTo>
                  <a:pt x="51816" y="59905"/>
                </a:lnTo>
                <a:lnTo>
                  <a:pt x="51815" y="25146"/>
                </a:lnTo>
                <a:lnTo>
                  <a:pt x="69341" y="25146"/>
                </a:lnTo>
                <a:lnTo>
                  <a:pt x="69342" y="59905"/>
                </a:lnTo>
                <a:lnTo>
                  <a:pt x="90620" y="102108"/>
                </a:lnTo>
                <a:lnTo>
                  <a:pt x="105918" y="102108"/>
                </a:lnTo>
                <a:lnTo>
                  <a:pt x="105918" y="121158"/>
                </a:lnTo>
                <a:lnTo>
                  <a:pt x="121157" y="121158"/>
                </a:lnTo>
                <a:close/>
              </a:path>
              <a:path w="121284" h="121285">
                <a:moveTo>
                  <a:pt x="30537" y="102108"/>
                </a:moveTo>
                <a:lnTo>
                  <a:pt x="15240" y="102108"/>
                </a:lnTo>
                <a:lnTo>
                  <a:pt x="23622" y="115824"/>
                </a:lnTo>
                <a:lnTo>
                  <a:pt x="30537" y="102108"/>
                </a:lnTo>
                <a:close/>
              </a:path>
              <a:path w="121284" h="121285">
                <a:moveTo>
                  <a:pt x="105918" y="121158"/>
                </a:moveTo>
                <a:lnTo>
                  <a:pt x="105918" y="102108"/>
                </a:lnTo>
                <a:lnTo>
                  <a:pt x="97536" y="115824"/>
                </a:lnTo>
                <a:lnTo>
                  <a:pt x="90620" y="102108"/>
                </a:lnTo>
                <a:lnTo>
                  <a:pt x="30537" y="102108"/>
                </a:lnTo>
                <a:lnTo>
                  <a:pt x="23622" y="115824"/>
                </a:lnTo>
                <a:lnTo>
                  <a:pt x="15240" y="102108"/>
                </a:lnTo>
                <a:lnTo>
                  <a:pt x="15239" y="121158"/>
                </a:lnTo>
                <a:lnTo>
                  <a:pt x="105918" y="121158"/>
                </a:lnTo>
                <a:close/>
              </a:path>
              <a:path w="121284" h="121285">
                <a:moveTo>
                  <a:pt x="69341" y="25146"/>
                </a:moveTo>
                <a:lnTo>
                  <a:pt x="51815" y="25146"/>
                </a:lnTo>
                <a:lnTo>
                  <a:pt x="60578" y="42525"/>
                </a:lnTo>
                <a:lnTo>
                  <a:pt x="69341" y="25146"/>
                </a:lnTo>
                <a:close/>
              </a:path>
              <a:path w="121284" h="121285">
                <a:moveTo>
                  <a:pt x="60578" y="42525"/>
                </a:moveTo>
                <a:lnTo>
                  <a:pt x="51815" y="25146"/>
                </a:lnTo>
                <a:lnTo>
                  <a:pt x="51816" y="59905"/>
                </a:lnTo>
                <a:lnTo>
                  <a:pt x="60578" y="42525"/>
                </a:lnTo>
                <a:close/>
              </a:path>
              <a:path w="121284" h="121285">
                <a:moveTo>
                  <a:pt x="69342" y="59905"/>
                </a:moveTo>
                <a:lnTo>
                  <a:pt x="69341" y="25146"/>
                </a:lnTo>
                <a:lnTo>
                  <a:pt x="60578" y="42525"/>
                </a:lnTo>
                <a:lnTo>
                  <a:pt x="69342" y="59905"/>
                </a:lnTo>
                <a:close/>
              </a:path>
              <a:path w="121284" h="121285">
                <a:moveTo>
                  <a:pt x="105918" y="102108"/>
                </a:moveTo>
                <a:lnTo>
                  <a:pt x="90620" y="102108"/>
                </a:lnTo>
                <a:lnTo>
                  <a:pt x="97536" y="115824"/>
                </a:lnTo>
                <a:lnTo>
                  <a:pt x="105918" y="1021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89" name="object 89"/>
          <p:cNvSpPr/>
          <p:nvPr/>
        </p:nvSpPr>
        <p:spPr>
          <a:xfrm>
            <a:off x="7605942" y="5496073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5719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0" name="object 90"/>
          <p:cNvSpPr/>
          <p:nvPr/>
        </p:nvSpPr>
        <p:spPr>
          <a:xfrm>
            <a:off x="7592111" y="5476725"/>
            <a:ext cx="109981" cy="110557"/>
          </a:xfrm>
          <a:custGeom>
            <a:avLst/>
            <a:gdLst/>
            <a:ahLst/>
            <a:cxnLst/>
            <a:rect l="l" t="t" r="r" b="b"/>
            <a:pathLst>
              <a:path w="121284" h="121920">
                <a:moveTo>
                  <a:pt x="121157" y="121920"/>
                </a:moveTo>
                <a:lnTo>
                  <a:pt x="60959" y="0"/>
                </a:lnTo>
                <a:lnTo>
                  <a:pt x="0" y="121920"/>
                </a:lnTo>
                <a:lnTo>
                  <a:pt x="15239" y="121920"/>
                </a:lnTo>
                <a:lnTo>
                  <a:pt x="15240" y="102870"/>
                </a:lnTo>
                <a:lnTo>
                  <a:pt x="30537" y="102870"/>
                </a:lnTo>
                <a:lnTo>
                  <a:pt x="51816" y="60667"/>
                </a:lnTo>
                <a:lnTo>
                  <a:pt x="51815" y="25908"/>
                </a:lnTo>
                <a:lnTo>
                  <a:pt x="69341" y="25908"/>
                </a:lnTo>
                <a:lnTo>
                  <a:pt x="69342" y="60667"/>
                </a:lnTo>
                <a:lnTo>
                  <a:pt x="90620" y="102870"/>
                </a:lnTo>
                <a:lnTo>
                  <a:pt x="105918" y="102870"/>
                </a:lnTo>
                <a:lnTo>
                  <a:pt x="105918" y="121920"/>
                </a:lnTo>
                <a:lnTo>
                  <a:pt x="121157" y="121920"/>
                </a:lnTo>
                <a:close/>
              </a:path>
              <a:path w="121284" h="121920">
                <a:moveTo>
                  <a:pt x="30537" y="102870"/>
                </a:moveTo>
                <a:lnTo>
                  <a:pt x="15240" y="102870"/>
                </a:lnTo>
                <a:lnTo>
                  <a:pt x="23622" y="116586"/>
                </a:lnTo>
                <a:lnTo>
                  <a:pt x="30537" y="102870"/>
                </a:lnTo>
                <a:close/>
              </a:path>
              <a:path w="121284" h="121920">
                <a:moveTo>
                  <a:pt x="105918" y="121920"/>
                </a:moveTo>
                <a:lnTo>
                  <a:pt x="105918" y="102870"/>
                </a:lnTo>
                <a:lnTo>
                  <a:pt x="97536" y="116586"/>
                </a:lnTo>
                <a:lnTo>
                  <a:pt x="90620" y="102870"/>
                </a:lnTo>
                <a:lnTo>
                  <a:pt x="30537" y="102870"/>
                </a:lnTo>
                <a:lnTo>
                  <a:pt x="23622" y="116586"/>
                </a:lnTo>
                <a:lnTo>
                  <a:pt x="15240" y="102870"/>
                </a:lnTo>
                <a:lnTo>
                  <a:pt x="15239" y="121920"/>
                </a:lnTo>
                <a:lnTo>
                  <a:pt x="105918" y="121920"/>
                </a:lnTo>
                <a:close/>
              </a:path>
              <a:path w="121284" h="121920">
                <a:moveTo>
                  <a:pt x="69341" y="25908"/>
                </a:moveTo>
                <a:lnTo>
                  <a:pt x="51815" y="25908"/>
                </a:lnTo>
                <a:lnTo>
                  <a:pt x="60578" y="43287"/>
                </a:lnTo>
                <a:lnTo>
                  <a:pt x="69341" y="25908"/>
                </a:lnTo>
                <a:close/>
              </a:path>
              <a:path w="121284" h="121920">
                <a:moveTo>
                  <a:pt x="60578" y="43287"/>
                </a:moveTo>
                <a:lnTo>
                  <a:pt x="51815" y="25908"/>
                </a:lnTo>
                <a:lnTo>
                  <a:pt x="51816" y="60667"/>
                </a:lnTo>
                <a:lnTo>
                  <a:pt x="60578" y="43287"/>
                </a:lnTo>
                <a:close/>
              </a:path>
              <a:path w="121284" h="121920">
                <a:moveTo>
                  <a:pt x="69342" y="60667"/>
                </a:moveTo>
                <a:lnTo>
                  <a:pt x="69341" y="25908"/>
                </a:lnTo>
                <a:lnTo>
                  <a:pt x="60578" y="43287"/>
                </a:lnTo>
                <a:lnTo>
                  <a:pt x="69342" y="60667"/>
                </a:lnTo>
                <a:close/>
              </a:path>
              <a:path w="121284" h="121920">
                <a:moveTo>
                  <a:pt x="105918" y="102870"/>
                </a:moveTo>
                <a:lnTo>
                  <a:pt x="90620" y="102870"/>
                </a:lnTo>
                <a:lnTo>
                  <a:pt x="97536" y="116586"/>
                </a:lnTo>
                <a:lnTo>
                  <a:pt x="105918" y="1028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1" name="object 91"/>
          <p:cNvSpPr/>
          <p:nvPr/>
        </p:nvSpPr>
        <p:spPr>
          <a:xfrm>
            <a:off x="3352254" y="4079559"/>
            <a:ext cx="3107117" cy="1933599"/>
          </a:xfrm>
          <a:custGeom>
            <a:avLst/>
            <a:gdLst/>
            <a:ahLst/>
            <a:cxnLst/>
            <a:rect l="l" t="t" r="r" b="b"/>
            <a:pathLst>
              <a:path w="3426460" h="2132329">
                <a:moveTo>
                  <a:pt x="3425952" y="2132076"/>
                </a:moveTo>
                <a:lnTo>
                  <a:pt x="3425952" y="0"/>
                </a:lnTo>
                <a:lnTo>
                  <a:pt x="0" y="0"/>
                </a:lnTo>
                <a:lnTo>
                  <a:pt x="0" y="2132076"/>
                </a:lnTo>
                <a:lnTo>
                  <a:pt x="9905" y="2132076"/>
                </a:lnTo>
                <a:lnTo>
                  <a:pt x="9906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3406902" y="19050"/>
                </a:lnTo>
                <a:lnTo>
                  <a:pt x="3406902" y="9905"/>
                </a:lnTo>
                <a:lnTo>
                  <a:pt x="3416046" y="19050"/>
                </a:lnTo>
                <a:lnTo>
                  <a:pt x="3416046" y="2132076"/>
                </a:lnTo>
                <a:lnTo>
                  <a:pt x="3425952" y="2132076"/>
                </a:lnTo>
                <a:close/>
              </a:path>
              <a:path w="3426460" h="2132329">
                <a:moveTo>
                  <a:pt x="19050" y="19050"/>
                </a:moveTo>
                <a:lnTo>
                  <a:pt x="19050" y="9906"/>
                </a:lnTo>
                <a:lnTo>
                  <a:pt x="9906" y="19050"/>
                </a:lnTo>
                <a:lnTo>
                  <a:pt x="19050" y="19050"/>
                </a:lnTo>
                <a:close/>
              </a:path>
              <a:path w="3426460" h="2132329">
                <a:moveTo>
                  <a:pt x="19050" y="2113026"/>
                </a:moveTo>
                <a:lnTo>
                  <a:pt x="19050" y="19050"/>
                </a:lnTo>
                <a:lnTo>
                  <a:pt x="9906" y="19050"/>
                </a:lnTo>
                <a:lnTo>
                  <a:pt x="9906" y="2113026"/>
                </a:lnTo>
                <a:lnTo>
                  <a:pt x="19050" y="2113026"/>
                </a:lnTo>
                <a:close/>
              </a:path>
              <a:path w="3426460" h="2132329">
                <a:moveTo>
                  <a:pt x="3416046" y="2113026"/>
                </a:moveTo>
                <a:lnTo>
                  <a:pt x="9906" y="2113026"/>
                </a:lnTo>
                <a:lnTo>
                  <a:pt x="19050" y="2122932"/>
                </a:lnTo>
                <a:lnTo>
                  <a:pt x="19050" y="2132076"/>
                </a:lnTo>
                <a:lnTo>
                  <a:pt x="3406902" y="2132076"/>
                </a:lnTo>
                <a:lnTo>
                  <a:pt x="3406902" y="2122932"/>
                </a:lnTo>
                <a:lnTo>
                  <a:pt x="3416046" y="2113026"/>
                </a:lnTo>
                <a:close/>
              </a:path>
              <a:path w="3426460" h="2132329">
                <a:moveTo>
                  <a:pt x="19050" y="2132076"/>
                </a:moveTo>
                <a:lnTo>
                  <a:pt x="19050" y="2122932"/>
                </a:lnTo>
                <a:lnTo>
                  <a:pt x="9906" y="2113026"/>
                </a:lnTo>
                <a:lnTo>
                  <a:pt x="9905" y="2132076"/>
                </a:lnTo>
                <a:lnTo>
                  <a:pt x="19050" y="2132076"/>
                </a:lnTo>
                <a:close/>
              </a:path>
              <a:path w="3426460" h="2132329">
                <a:moveTo>
                  <a:pt x="3416046" y="19050"/>
                </a:moveTo>
                <a:lnTo>
                  <a:pt x="3406902" y="9905"/>
                </a:lnTo>
                <a:lnTo>
                  <a:pt x="3406902" y="19050"/>
                </a:lnTo>
                <a:lnTo>
                  <a:pt x="3416046" y="19050"/>
                </a:lnTo>
                <a:close/>
              </a:path>
              <a:path w="3426460" h="2132329">
                <a:moveTo>
                  <a:pt x="3416046" y="2113026"/>
                </a:moveTo>
                <a:lnTo>
                  <a:pt x="3416046" y="19050"/>
                </a:lnTo>
                <a:lnTo>
                  <a:pt x="3406902" y="19050"/>
                </a:lnTo>
                <a:lnTo>
                  <a:pt x="3406902" y="2113026"/>
                </a:lnTo>
                <a:lnTo>
                  <a:pt x="3416046" y="2113026"/>
                </a:lnTo>
                <a:close/>
              </a:path>
              <a:path w="3426460" h="2132329">
                <a:moveTo>
                  <a:pt x="3416046" y="2132076"/>
                </a:moveTo>
                <a:lnTo>
                  <a:pt x="3416046" y="2113026"/>
                </a:lnTo>
                <a:lnTo>
                  <a:pt x="3406902" y="2122932"/>
                </a:lnTo>
                <a:lnTo>
                  <a:pt x="3406902" y="2132076"/>
                </a:lnTo>
                <a:lnTo>
                  <a:pt x="3416046" y="21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2" name="object 92"/>
          <p:cNvSpPr/>
          <p:nvPr/>
        </p:nvSpPr>
        <p:spPr>
          <a:xfrm>
            <a:off x="3994177" y="4533358"/>
            <a:ext cx="82296" cy="818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3" name="object 93"/>
          <p:cNvSpPr/>
          <p:nvPr/>
        </p:nvSpPr>
        <p:spPr>
          <a:xfrm>
            <a:off x="3922315" y="4827203"/>
            <a:ext cx="65068" cy="64492"/>
          </a:xfrm>
          <a:custGeom>
            <a:avLst/>
            <a:gdLst/>
            <a:ahLst/>
            <a:cxnLst/>
            <a:rect l="l" t="t" r="r" b="b"/>
            <a:pathLst>
              <a:path w="71754" h="71120">
                <a:moveTo>
                  <a:pt x="71628" y="35051"/>
                </a:moveTo>
                <a:lnTo>
                  <a:pt x="68818" y="21538"/>
                </a:lnTo>
                <a:lnTo>
                  <a:pt x="61150" y="10382"/>
                </a:lnTo>
                <a:lnTo>
                  <a:pt x="49768" y="2797"/>
                </a:lnTo>
                <a:lnTo>
                  <a:pt x="35814" y="0"/>
                </a:lnTo>
                <a:lnTo>
                  <a:pt x="21859" y="2797"/>
                </a:lnTo>
                <a:lnTo>
                  <a:pt x="10477" y="10382"/>
                </a:lnTo>
                <a:lnTo>
                  <a:pt x="2809" y="21538"/>
                </a:lnTo>
                <a:lnTo>
                  <a:pt x="0" y="35051"/>
                </a:lnTo>
                <a:lnTo>
                  <a:pt x="2809" y="49006"/>
                </a:lnTo>
                <a:lnTo>
                  <a:pt x="10477" y="60388"/>
                </a:lnTo>
                <a:lnTo>
                  <a:pt x="21859" y="68056"/>
                </a:lnTo>
                <a:lnTo>
                  <a:pt x="35814" y="70865"/>
                </a:lnTo>
                <a:lnTo>
                  <a:pt x="49768" y="68056"/>
                </a:lnTo>
                <a:lnTo>
                  <a:pt x="61150" y="60388"/>
                </a:lnTo>
                <a:lnTo>
                  <a:pt x="68818" y="49006"/>
                </a:lnTo>
                <a:lnTo>
                  <a:pt x="71628" y="3505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4" name="object 94"/>
          <p:cNvSpPr/>
          <p:nvPr/>
        </p:nvSpPr>
        <p:spPr>
          <a:xfrm>
            <a:off x="3914023" y="4818220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7620" y="70866"/>
                </a:moveTo>
                <a:lnTo>
                  <a:pt x="7619" y="19812"/>
                </a:lnTo>
                <a:lnTo>
                  <a:pt x="6857" y="20574"/>
                </a:lnTo>
                <a:lnTo>
                  <a:pt x="5333" y="24384"/>
                </a:lnTo>
                <a:lnTo>
                  <a:pt x="3047" y="28194"/>
                </a:lnTo>
                <a:lnTo>
                  <a:pt x="1523" y="32004"/>
                </a:lnTo>
                <a:lnTo>
                  <a:pt x="0" y="41148"/>
                </a:lnTo>
                <a:lnTo>
                  <a:pt x="0" y="50292"/>
                </a:lnTo>
                <a:lnTo>
                  <a:pt x="1524" y="59436"/>
                </a:lnTo>
                <a:lnTo>
                  <a:pt x="3810" y="63246"/>
                </a:lnTo>
                <a:lnTo>
                  <a:pt x="5334" y="67056"/>
                </a:lnTo>
                <a:lnTo>
                  <a:pt x="6858" y="70104"/>
                </a:lnTo>
                <a:lnTo>
                  <a:pt x="7620" y="70866"/>
                </a:lnTo>
                <a:close/>
              </a:path>
              <a:path w="90170" h="90804">
                <a:moveTo>
                  <a:pt x="12954" y="76962"/>
                </a:moveTo>
                <a:lnTo>
                  <a:pt x="12953" y="13716"/>
                </a:lnTo>
                <a:lnTo>
                  <a:pt x="12191" y="13716"/>
                </a:lnTo>
                <a:lnTo>
                  <a:pt x="7619" y="19050"/>
                </a:lnTo>
                <a:lnTo>
                  <a:pt x="7620" y="71628"/>
                </a:lnTo>
                <a:lnTo>
                  <a:pt x="12192" y="76962"/>
                </a:lnTo>
                <a:lnTo>
                  <a:pt x="12954" y="76962"/>
                </a:lnTo>
                <a:close/>
              </a:path>
              <a:path w="90170" h="90804">
                <a:moveTo>
                  <a:pt x="76962" y="77724"/>
                </a:moveTo>
                <a:lnTo>
                  <a:pt x="76962" y="12954"/>
                </a:lnTo>
                <a:lnTo>
                  <a:pt x="76200" y="12954"/>
                </a:lnTo>
                <a:lnTo>
                  <a:pt x="70866" y="8382"/>
                </a:lnTo>
                <a:lnTo>
                  <a:pt x="70104" y="7620"/>
                </a:lnTo>
                <a:lnTo>
                  <a:pt x="66294" y="5334"/>
                </a:lnTo>
                <a:lnTo>
                  <a:pt x="61722" y="3810"/>
                </a:lnTo>
                <a:lnTo>
                  <a:pt x="57912" y="2286"/>
                </a:lnTo>
                <a:lnTo>
                  <a:pt x="53340" y="762"/>
                </a:lnTo>
                <a:lnTo>
                  <a:pt x="48768" y="0"/>
                </a:lnTo>
                <a:lnTo>
                  <a:pt x="38547" y="122"/>
                </a:lnTo>
                <a:lnTo>
                  <a:pt x="32473" y="812"/>
                </a:lnTo>
                <a:lnTo>
                  <a:pt x="25908" y="4240"/>
                </a:lnTo>
                <a:lnTo>
                  <a:pt x="19811" y="7620"/>
                </a:lnTo>
                <a:lnTo>
                  <a:pt x="19049" y="8382"/>
                </a:lnTo>
                <a:lnTo>
                  <a:pt x="13715" y="12954"/>
                </a:lnTo>
                <a:lnTo>
                  <a:pt x="12953" y="12954"/>
                </a:lnTo>
                <a:lnTo>
                  <a:pt x="12954" y="77724"/>
                </a:lnTo>
                <a:lnTo>
                  <a:pt x="13716" y="77724"/>
                </a:lnTo>
                <a:lnTo>
                  <a:pt x="19050" y="82296"/>
                </a:lnTo>
                <a:lnTo>
                  <a:pt x="19050" y="39624"/>
                </a:lnTo>
                <a:lnTo>
                  <a:pt x="19812" y="37338"/>
                </a:lnTo>
                <a:lnTo>
                  <a:pt x="22098" y="32766"/>
                </a:lnTo>
                <a:lnTo>
                  <a:pt x="22860" y="31623"/>
                </a:lnTo>
                <a:lnTo>
                  <a:pt x="22860" y="31242"/>
                </a:lnTo>
                <a:lnTo>
                  <a:pt x="26670" y="25908"/>
                </a:lnTo>
                <a:lnTo>
                  <a:pt x="26670" y="26778"/>
                </a:lnTo>
                <a:lnTo>
                  <a:pt x="29718" y="24166"/>
                </a:lnTo>
                <a:lnTo>
                  <a:pt x="29718" y="23622"/>
                </a:lnTo>
                <a:lnTo>
                  <a:pt x="32766" y="22098"/>
                </a:lnTo>
                <a:lnTo>
                  <a:pt x="38734" y="19628"/>
                </a:lnTo>
                <a:lnTo>
                  <a:pt x="44453" y="19119"/>
                </a:lnTo>
                <a:lnTo>
                  <a:pt x="45720" y="19133"/>
                </a:lnTo>
                <a:lnTo>
                  <a:pt x="51700" y="20003"/>
                </a:lnTo>
                <a:lnTo>
                  <a:pt x="57912" y="22098"/>
                </a:lnTo>
                <a:lnTo>
                  <a:pt x="60198" y="23622"/>
                </a:lnTo>
                <a:lnTo>
                  <a:pt x="60198" y="24166"/>
                </a:lnTo>
                <a:lnTo>
                  <a:pt x="62484" y="26125"/>
                </a:lnTo>
                <a:lnTo>
                  <a:pt x="62484" y="25908"/>
                </a:lnTo>
                <a:lnTo>
                  <a:pt x="64008" y="27432"/>
                </a:lnTo>
                <a:lnTo>
                  <a:pt x="64008" y="27686"/>
                </a:lnTo>
                <a:lnTo>
                  <a:pt x="67056" y="31242"/>
                </a:lnTo>
                <a:lnTo>
                  <a:pt x="67056" y="32004"/>
                </a:lnTo>
                <a:lnTo>
                  <a:pt x="67818" y="33528"/>
                </a:lnTo>
                <a:lnTo>
                  <a:pt x="69342" y="35814"/>
                </a:lnTo>
                <a:lnTo>
                  <a:pt x="70866" y="40386"/>
                </a:lnTo>
                <a:lnTo>
                  <a:pt x="70866" y="82296"/>
                </a:lnTo>
                <a:lnTo>
                  <a:pt x="76200" y="77724"/>
                </a:lnTo>
                <a:lnTo>
                  <a:pt x="76962" y="77724"/>
                </a:lnTo>
                <a:close/>
              </a:path>
              <a:path w="90170" h="90804">
                <a:moveTo>
                  <a:pt x="23622" y="60198"/>
                </a:moveTo>
                <a:lnTo>
                  <a:pt x="22098" y="57150"/>
                </a:lnTo>
                <a:lnTo>
                  <a:pt x="20574" y="54864"/>
                </a:lnTo>
                <a:lnTo>
                  <a:pt x="19050" y="50292"/>
                </a:lnTo>
                <a:lnTo>
                  <a:pt x="19050" y="82296"/>
                </a:lnTo>
                <a:lnTo>
                  <a:pt x="19812" y="83058"/>
                </a:lnTo>
                <a:lnTo>
                  <a:pt x="22860" y="85502"/>
                </a:lnTo>
                <a:lnTo>
                  <a:pt x="22860" y="59436"/>
                </a:lnTo>
                <a:lnTo>
                  <a:pt x="23622" y="60198"/>
                </a:lnTo>
                <a:close/>
              </a:path>
              <a:path w="90170" h="90804">
                <a:moveTo>
                  <a:pt x="23622" y="30480"/>
                </a:moveTo>
                <a:lnTo>
                  <a:pt x="22860" y="31242"/>
                </a:lnTo>
                <a:lnTo>
                  <a:pt x="22860" y="31623"/>
                </a:lnTo>
                <a:lnTo>
                  <a:pt x="23622" y="30480"/>
                </a:lnTo>
                <a:close/>
              </a:path>
              <a:path w="90170" h="90804">
                <a:moveTo>
                  <a:pt x="26670" y="87103"/>
                </a:moveTo>
                <a:lnTo>
                  <a:pt x="26670" y="64770"/>
                </a:lnTo>
                <a:lnTo>
                  <a:pt x="22860" y="59436"/>
                </a:lnTo>
                <a:lnTo>
                  <a:pt x="22860" y="85502"/>
                </a:lnTo>
                <a:lnTo>
                  <a:pt x="23622" y="86101"/>
                </a:lnTo>
                <a:lnTo>
                  <a:pt x="26670" y="87103"/>
                </a:lnTo>
                <a:close/>
              </a:path>
              <a:path w="90170" h="90804">
                <a:moveTo>
                  <a:pt x="26670" y="26778"/>
                </a:moveTo>
                <a:lnTo>
                  <a:pt x="26670" y="25908"/>
                </a:lnTo>
                <a:lnTo>
                  <a:pt x="25908" y="27432"/>
                </a:lnTo>
                <a:lnTo>
                  <a:pt x="26670" y="26778"/>
                </a:lnTo>
                <a:close/>
              </a:path>
              <a:path w="90170" h="90804">
                <a:moveTo>
                  <a:pt x="30757" y="67402"/>
                </a:moveTo>
                <a:lnTo>
                  <a:pt x="25908" y="63246"/>
                </a:lnTo>
                <a:lnTo>
                  <a:pt x="26670" y="64770"/>
                </a:lnTo>
                <a:lnTo>
                  <a:pt x="26670" y="87103"/>
                </a:lnTo>
                <a:lnTo>
                  <a:pt x="29718" y="88105"/>
                </a:lnTo>
                <a:lnTo>
                  <a:pt x="29718" y="67056"/>
                </a:lnTo>
                <a:lnTo>
                  <a:pt x="30757" y="67402"/>
                </a:lnTo>
                <a:close/>
              </a:path>
              <a:path w="90170" h="90804">
                <a:moveTo>
                  <a:pt x="31241" y="22860"/>
                </a:moveTo>
                <a:lnTo>
                  <a:pt x="29718" y="23622"/>
                </a:lnTo>
                <a:lnTo>
                  <a:pt x="29718" y="24166"/>
                </a:lnTo>
                <a:lnTo>
                  <a:pt x="31241" y="22860"/>
                </a:lnTo>
                <a:close/>
              </a:path>
              <a:path w="90170" h="90804">
                <a:moveTo>
                  <a:pt x="31241" y="67818"/>
                </a:moveTo>
                <a:lnTo>
                  <a:pt x="30757" y="67402"/>
                </a:lnTo>
                <a:lnTo>
                  <a:pt x="29718" y="67056"/>
                </a:lnTo>
                <a:lnTo>
                  <a:pt x="31241" y="67818"/>
                </a:lnTo>
                <a:close/>
              </a:path>
              <a:path w="90170" h="90804">
                <a:moveTo>
                  <a:pt x="31241" y="88606"/>
                </a:moveTo>
                <a:lnTo>
                  <a:pt x="31241" y="67818"/>
                </a:lnTo>
                <a:lnTo>
                  <a:pt x="29718" y="67056"/>
                </a:lnTo>
                <a:lnTo>
                  <a:pt x="29718" y="88105"/>
                </a:lnTo>
                <a:lnTo>
                  <a:pt x="31241" y="88606"/>
                </a:lnTo>
                <a:close/>
              </a:path>
              <a:path w="90170" h="90804">
                <a:moveTo>
                  <a:pt x="60198" y="88363"/>
                </a:moveTo>
                <a:lnTo>
                  <a:pt x="60198" y="67056"/>
                </a:lnTo>
                <a:lnTo>
                  <a:pt x="57150" y="68580"/>
                </a:lnTo>
                <a:lnTo>
                  <a:pt x="50420" y="70746"/>
                </a:lnTo>
                <a:lnTo>
                  <a:pt x="44453" y="71685"/>
                </a:lnTo>
                <a:lnTo>
                  <a:pt x="38547" y="70880"/>
                </a:lnTo>
                <a:lnTo>
                  <a:pt x="32004" y="67818"/>
                </a:lnTo>
                <a:lnTo>
                  <a:pt x="30757" y="67402"/>
                </a:lnTo>
                <a:lnTo>
                  <a:pt x="31241" y="67818"/>
                </a:lnTo>
                <a:lnTo>
                  <a:pt x="31241" y="88606"/>
                </a:lnTo>
                <a:lnTo>
                  <a:pt x="36385" y="90297"/>
                </a:lnTo>
                <a:lnTo>
                  <a:pt x="39624" y="90556"/>
                </a:lnTo>
                <a:lnTo>
                  <a:pt x="45720" y="90678"/>
                </a:lnTo>
                <a:lnTo>
                  <a:pt x="50420" y="89895"/>
                </a:lnTo>
                <a:lnTo>
                  <a:pt x="60198" y="88363"/>
                </a:lnTo>
                <a:close/>
              </a:path>
              <a:path w="90170" h="90804">
                <a:moveTo>
                  <a:pt x="60198" y="24166"/>
                </a:moveTo>
                <a:lnTo>
                  <a:pt x="60198" y="23622"/>
                </a:lnTo>
                <a:lnTo>
                  <a:pt x="58674" y="22860"/>
                </a:lnTo>
                <a:lnTo>
                  <a:pt x="60198" y="24166"/>
                </a:lnTo>
                <a:close/>
              </a:path>
              <a:path w="90170" h="90804">
                <a:moveTo>
                  <a:pt x="63187" y="63949"/>
                </a:moveTo>
                <a:lnTo>
                  <a:pt x="58674" y="67818"/>
                </a:lnTo>
                <a:lnTo>
                  <a:pt x="60198" y="67056"/>
                </a:lnTo>
                <a:lnTo>
                  <a:pt x="60198" y="88363"/>
                </a:lnTo>
                <a:lnTo>
                  <a:pt x="60718" y="88252"/>
                </a:lnTo>
                <a:lnTo>
                  <a:pt x="62484" y="87275"/>
                </a:lnTo>
                <a:lnTo>
                  <a:pt x="62484" y="64770"/>
                </a:lnTo>
                <a:lnTo>
                  <a:pt x="63187" y="63949"/>
                </a:lnTo>
                <a:close/>
              </a:path>
              <a:path w="90170" h="90804">
                <a:moveTo>
                  <a:pt x="61150" y="88214"/>
                </a:moveTo>
                <a:lnTo>
                  <a:pt x="60718" y="88252"/>
                </a:lnTo>
                <a:lnTo>
                  <a:pt x="61150" y="88214"/>
                </a:lnTo>
                <a:close/>
              </a:path>
              <a:path w="90170" h="90804">
                <a:moveTo>
                  <a:pt x="64008" y="27432"/>
                </a:moveTo>
                <a:lnTo>
                  <a:pt x="62484" y="25908"/>
                </a:lnTo>
                <a:lnTo>
                  <a:pt x="63187" y="26728"/>
                </a:lnTo>
                <a:lnTo>
                  <a:pt x="64008" y="27432"/>
                </a:lnTo>
                <a:close/>
              </a:path>
              <a:path w="90170" h="90804">
                <a:moveTo>
                  <a:pt x="63187" y="26728"/>
                </a:moveTo>
                <a:lnTo>
                  <a:pt x="62484" y="25908"/>
                </a:lnTo>
                <a:lnTo>
                  <a:pt x="62484" y="26125"/>
                </a:lnTo>
                <a:lnTo>
                  <a:pt x="63187" y="26728"/>
                </a:lnTo>
                <a:close/>
              </a:path>
              <a:path w="90170" h="90804">
                <a:moveTo>
                  <a:pt x="64008" y="63246"/>
                </a:moveTo>
                <a:lnTo>
                  <a:pt x="63187" y="63949"/>
                </a:lnTo>
                <a:lnTo>
                  <a:pt x="62484" y="64770"/>
                </a:lnTo>
                <a:lnTo>
                  <a:pt x="64008" y="63246"/>
                </a:lnTo>
                <a:close/>
              </a:path>
              <a:path w="90170" h="90804">
                <a:moveTo>
                  <a:pt x="64008" y="86431"/>
                </a:moveTo>
                <a:lnTo>
                  <a:pt x="64008" y="63246"/>
                </a:lnTo>
                <a:lnTo>
                  <a:pt x="62484" y="64770"/>
                </a:lnTo>
                <a:lnTo>
                  <a:pt x="62484" y="87275"/>
                </a:lnTo>
                <a:lnTo>
                  <a:pt x="64008" y="86431"/>
                </a:lnTo>
                <a:close/>
              </a:path>
              <a:path w="90170" h="90804">
                <a:moveTo>
                  <a:pt x="64008" y="27686"/>
                </a:moveTo>
                <a:lnTo>
                  <a:pt x="64008" y="27432"/>
                </a:lnTo>
                <a:lnTo>
                  <a:pt x="63187" y="26728"/>
                </a:lnTo>
                <a:lnTo>
                  <a:pt x="64008" y="27686"/>
                </a:lnTo>
                <a:close/>
              </a:path>
              <a:path w="90170" h="90804">
                <a:moveTo>
                  <a:pt x="67056" y="84744"/>
                </a:moveTo>
                <a:lnTo>
                  <a:pt x="67056" y="59436"/>
                </a:lnTo>
                <a:lnTo>
                  <a:pt x="63187" y="63949"/>
                </a:lnTo>
                <a:lnTo>
                  <a:pt x="64008" y="63246"/>
                </a:lnTo>
                <a:lnTo>
                  <a:pt x="64008" y="86431"/>
                </a:lnTo>
                <a:lnTo>
                  <a:pt x="67056" y="84744"/>
                </a:lnTo>
                <a:close/>
              </a:path>
              <a:path w="90170" h="90804">
                <a:moveTo>
                  <a:pt x="67056" y="32004"/>
                </a:moveTo>
                <a:lnTo>
                  <a:pt x="67056" y="31242"/>
                </a:lnTo>
                <a:lnTo>
                  <a:pt x="66294" y="30480"/>
                </a:lnTo>
                <a:lnTo>
                  <a:pt x="67056" y="32004"/>
                </a:lnTo>
                <a:close/>
              </a:path>
              <a:path w="90170" h="90804">
                <a:moveTo>
                  <a:pt x="70866" y="82296"/>
                </a:moveTo>
                <a:lnTo>
                  <a:pt x="70866" y="51054"/>
                </a:lnTo>
                <a:lnTo>
                  <a:pt x="70104" y="53340"/>
                </a:lnTo>
                <a:lnTo>
                  <a:pt x="68580" y="55626"/>
                </a:lnTo>
                <a:lnTo>
                  <a:pt x="67818" y="57912"/>
                </a:lnTo>
                <a:lnTo>
                  <a:pt x="66294" y="60198"/>
                </a:lnTo>
                <a:lnTo>
                  <a:pt x="67056" y="59436"/>
                </a:lnTo>
                <a:lnTo>
                  <a:pt x="67056" y="84744"/>
                </a:lnTo>
                <a:lnTo>
                  <a:pt x="70104" y="83058"/>
                </a:lnTo>
                <a:lnTo>
                  <a:pt x="70866" y="82296"/>
                </a:lnTo>
                <a:close/>
              </a:path>
              <a:path w="90170" h="90804">
                <a:moveTo>
                  <a:pt x="90092" y="45086"/>
                </a:moveTo>
                <a:lnTo>
                  <a:pt x="88502" y="33998"/>
                </a:lnTo>
                <a:lnTo>
                  <a:pt x="84582" y="23622"/>
                </a:lnTo>
                <a:lnTo>
                  <a:pt x="83058" y="20574"/>
                </a:lnTo>
                <a:lnTo>
                  <a:pt x="81534" y="19050"/>
                </a:lnTo>
                <a:lnTo>
                  <a:pt x="77724" y="13716"/>
                </a:lnTo>
                <a:lnTo>
                  <a:pt x="76962" y="13716"/>
                </a:lnTo>
                <a:lnTo>
                  <a:pt x="76962" y="76962"/>
                </a:lnTo>
                <a:lnTo>
                  <a:pt x="77724" y="76962"/>
                </a:lnTo>
                <a:lnTo>
                  <a:pt x="81534" y="71628"/>
                </a:lnTo>
                <a:lnTo>
                  <a:pt x="83058" y="70104"/>
                </a:lnTo>
                <a:lnTo>
                  <a:pt x="84582" y="66294"/>
                </a:lnTo>
                <a:lnTo>
                  <a:pt x="88927" y="56109"/>
                </a:lnTo>
                <a:lnTo>
                  <a:pt x="90092" y="450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5" name="object 95"/>
          <p:cNvSpPr/>
          <p:nvPr/>
        </p:nvSpPr>
        <p:spPr>
          <a:xfrm>
            <a:off x="4108189" y="4874522"/>
            <a:ext cx="81929" cy="819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6" name="object 96"/>
          <p:cNvSpPr/>
          <p:nvPr/>
        </p:nvSpPr>
        <p:spPr>
          <a:xfrm>
            <a:off x="4204236" y="5050104"/>
            <a:ext cx="82356" cy="818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7" name="object 97"/>
          <p:cNvSpPr/>
          <p:nvPr/>
        </p:nvSpPr>
        <p:spPr>
          <a:xfrm>
            <a:off x="3873255" y="4729083"/>
            <a:ext cx="65068" cy="65068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628" y="35813"/>
                </a:moveTo>
                <a:lnTo>
                  <a:pt x="68818" y="21859"/>
                </a:lnTo>
                <a:lnTo>
                  <a:pt x="61150" y="10477"/>
                </a:lnTo>
                <a:lnTo>
                  <a:pt x="49768" y="2809"/>
                </a:lnTo>
                <a:lnTo>
                  <a:pt x="35814" y="0"/>
                </a:lnTo>
                <a:lnTo>
                  <a:pt x="21859" y="2809"/>
                </a:lnTo>
                <a:lnTo>
                  <a:pt x="10477" y="10477"/>
                </a:lnTo>
                <a:lnTo>
                  <a:pt x="2809" y="21859"/>
                </a:lnTo>
                <a:lnTo>
                  <a:pt x="0" y="35813"/>
                </a:lnTo>
                <a:lnTo>
                  <a:pt x="2809" y="49768"/>
                </a:lnTo>
                <a:lnTo>
                  <a:pt x="10477" y="61150"/>
                </a:lnTo>
                <a:lnTo>
                  <a:pt x="21859" y="68818"/>
                </a:lnTo>
                <a:lnTo>
                  <a:pt x="35814" y="71627"/>
                </a:lnTo>
                <a:lnTo>
                  <a:pt x="49768" y="68818"/>
                </a:lnTo>
                <a:lnTo>
                  <a:pt x="61150" y="61150"/>
                </a:lnTo>
                <a:lnTo>
                  <a:pt x="68818" y="49768"/>
                </a:lnTo>
                <a:lnTo>
                  <a:pt x="71628" y="358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8" name="object 98"/>
          <p:cNvSpPr/>
          <p:nvPr/>
        </p:nvSpPr>
        <p:spPr>
          <a:xfrm>
            <a:off x="3864963" y="4720446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90087" y="44405"/>
                </a:moveTo>
                <a:lnTo>
                  <a:pt x="70866" y="8000"/>
                </a:lnTo>
                <a:lnTo>
                  <a:pt x="70104" y="8000"/>
                </a:lnTo>
                <a:lnTo>
                  <a:pt x="70104" y="7238"/>
                </a:lnTo>
                <a:lnTo>
                  <a:pt x="66294" y="4952"/>
                </a:lnTo>
                <a:lnTo>
                  <a:pt x="54509" y="925"/>
                </a:lnTo>
                <a:lnTo>
                  <a:pt x="42181" y="0"/>
                </a:lnTo>
                <a:lnTo>
                  <a:pt x="30098" y="2313"/>
                </a:lnTo>
                <a:lnTo>
                  <a:pt x="19049" y="8000"/>
                </a:lnTo>
                <a:lnTo>
                  <a:pt x="13715" y="12572"/>
                </a:lnTo>
                <a:lnTo>
                  <a:pt x="12191" y="14096"/>
                </a:lnTo>
                <a:lnTo>
                  <a:pt x="8381" y="19430"/>
                </a:lnTo>
                <a:lnTo>
                  <a:pt x="7619" y="19430"/>
                </a:lnTo>
                <a:lnTo>
                  <a:pt x="7619" y="20192"/>
                </a:lnTo>
                <a:lnTo>
                  <a:pt x="6857" y="20192"/>
                </a:lnTo>
                <a:lnTo>
                  <a:pt x="5333" y="24002"/>
                </a:lnTo>
                <a:lnTo>
                  <a:pt x="3047" y="27812"/>
                </a:lnTo>
                <a:lnTo>
                  <a:pt x="1523" y="32384"/>
                </a:lnTo>
                <a:lnTo>
                  <a:pt x="761" y="36956"/>
                </a:lnTo>
                <a:lnTo>
                  <a:pt x="0" y="40766"/>
                </a:lnTo>
                <a:lnTo>
                  <a:pt x="8382" y="71246"/>
                </a:lnTo>
                <a:lnTo>
                  <a:pt x="12192" y="76580"/>
                </a:lnTo>
                <a:lnTo>
                  <a:pt x="12954" y="76580"/>
                </a:lnTo>
                <a:lnTo>
                  <a:pt x="12954" y="77342"/>
                </a:lnTo>
                <a:lnTo>
                  <a:pt x="13716" y="78104"/>
                </a:lnTo>
                <a:lnTo>
                  <a:pt x="19050" y="81914"/>
                </a:lnTo>
                <a:lnTo>
                  <a:pt x="19050" y="42290"/>
                </a:lnTo>
                <a:lnTo>
                  <a:pt x="19812" y="39242"/>
                </a:lnTo>
                <a:lnTo>
                  <a:pt x="19812" y="36956"/>
                </a:lnTo>
                <a:lnTo>
                  <a:pt x="21336" y="34670"/>
                </a:lnTo>
                <a:lnTo>
                  <a:pt x="22098" y="32384"/>
                </a:lnTo>
                <a:lnTo>
                  <a:pt x="23622" y="30098"/>
                </a:lnTo>
                <a:lnTo>
                  <a:pt x="23622" y="30733"/>
                </a:lnTo>
                <a:lnTo>
                  <a:pt x="25908" y="28066"/>
                </a:lnTo>
                <a:lnTo>
                  <a:pt x="25908" y="27050"/>
                </a:lnTo>
                <a:lnTo>
                  <a:pt x="29718" y="24329"/>
                </a:lnTo>
                <a:lnTo>
                  <a:pt x="29718" y="24002"/>
                </a:lnTo>
                <a:lnTo>
                  <a:pt x="32766" y="21716"/>
                </a:lnTo>
                <a:lnTo>
                  <a:pt x="39000" y="19823"/>
                </a:lnTo>
                <a:lnTo>
                  <a:pt x="45572" y="19016"/>
                </a:lnTo>
                <a:lnTo>
                  <a:pt x="52027" y="19750"/>
                </a:lnTo>
                <a:lnTo>
                  <a:pt x="57912" y="22478"/>
                </a:lnTo>
                <a:lnTo>
                  <a:pt x="60198" y="24002"/>
                </a:lnTo>
                <a:lnTo>
                  <a:pt x="60198" y="24329"/>
                </a:lnTo>
                <a:lnTo>
                  <a:pt x="63246" y="26506"/>
                </a:lnTo>
                <a:lnTo>
                  <a:pt x="63246" y="26288"/>
                </a:lnTo>
                <a:lnTo>
                  <a:pt x="64008" y="27050"/>
                </a:lnTo>
                <a:lnTo>
                  <a:pt x="64008" y="27355"/>
                </a:lnTo>
                <a:lnTo>
                  <a:pt x="67056" y="31622"/>
                </a:lnTo>
                <a:lnTo>
                  <a:pt x="68580" y="33146"/>
                </a:lnTo>
                <a:lnTo>
                  <a:pt x="70104" y="37718"/>
                </a:lnTo>
                <a:lnTo>
                  <a:pt x="70866" y="40766"/>
                </a:lnTo>
                <a:lnTo>
                  <a:pt x="70866" y="81914"/>
                </a:lnTo>
                <a:lnTo>
                  <a:pt x="76200" y="78104"/>
                </a:lnTo>
                <a:lnTo>
                  <a:pt x="76962" y="77342"/>
                </a:lnTo>
                <a:lnTo>
                  <a:pt x="76962" y="76580"/>
                </a:lnTo>
                <a:lnTo>
                  <a:pt x="77724" y="76580"/>
                </a:lnTo>
                <a:lnTo>
                  <a:pt x="83058" y="69722"/>
                </a:lnTo>
                <a:lnTo>
                  <a:pt x="88332" y="57803"/>
                </a:lnTo>
                <a:lnTo>
                  <a:pt x="90087" y="44405"/>
                </a:lnTo>
                <a:close/>
              </a:path>
              <a:path w="90170" h="90804">
                <a:moveTo>
                  <a:pt x="23622" y="84962"/>
                </a:moveTo>
                <a:lnTo>
                  <a:pt x="23622" y="60578"/>
                </a:lnTo>
                <a:lnTo>
                  <a:pt x="22098" y="57530"/>
                </a:lnTo>
                <a:lnTo>
                  <a:pt x="20574" y="55244"/>
                </a:lnTo>
                <a:lnTo>
                  <a:pt x="19812" y="52196"/>
                </a:lnTo>
                <a:lnTo>
                  <a:pt x="19050" y="49910"/>
                </a:lnTo>
                <a:lnTo>
                  <a:pt x="19050" y="82676"/>
                </a:lnTo>
                <a:lnTo>
                  <a:pt x="19812" y="82676"/>
                </a:lnTo>
                <a:lnTo>
                  <a:pt x="23622" y="84962"/>
                </a:lnTo>
                <a:close/>
              </a:path>
              <a:path w="90170" h="90804">
                <a:moveTo>
                  <a:pt x="23622" y="30733"/>
                </a:moveTo>
                <a:lnTo>
                  <a:pt x="23622" y="30098"/>
                </a:lnTo>
                <a:lnTo>
                  <a:pt x="22859" y="31622"/>
                </a:lnTo>
                <a:lnTo>
                  <a:pt x="23622" y="30733"/>
                </a:lnTo>
                <a:close/>
              </a:path>
              <a:path w="90170" h="90804">
                <a:moveTo>
                  <a:pt x="26728" y="63568"/>
                </a:moveTo>
                <a:lnTo>
                  <a:pt x="22859" y="59054"/>
                </a:lnTo>
                <a:lnTo>
                  <a:pt x="23622" y="60578"/>
                </a:lnTo>
                <a:lnTo>
                  <a:pt x="23622" y="84962"/>
                </a:lnTo>
                <a:lnTo>
                  <a:pt x="25908" y="85881"/>
                </a:lnTo>
                <a:lnTo>
                  <a:pt x="25908" y="62864"/>
                </a:lnTo>
                <a:lnTo>
                  <a:pt x="26728" y="63568"/>
                </a:lnTo>
                <a:close/>
              </a:path>
              <a:path w="90170" h="90804">
                <a:moveTo>
                  <a:pt x="27432" y="26288"/>
                </a:moveTo>
                <a:lnTo>
                  <a:pt x="25908" y="27050"/>
                </a:lnTo>
                <a:lnTo>
                  <a:pt x="25908" y="28066"/>
                </a:lnTo>
                <a:lnTo>
                  <a:pt x="27432" y="26288"/>
                </a:lnTo>
                <a:close/>
              </a:path>
              <a:path w="90170" h="90804">
                <a:moveTo>
                  <a:pt x="27432" y="64388"/>
                </a:moveTo>
                <a:lnTo>
                  <a:pt x="26728" y="63568"/>
                </a:lnTo>
                <a:lnTo>
                  <a:pt x="25908" y="62864"/>
                </a:lnTo>
                <a:lnTo>
                  <a:pt x="27432" y="64388"/>
                </a:lnTo>
                <a:close/>
              </a:path>
              <a:path w="90170" h="90804">
                <a:moveTo>
                  <a:pt x="27432" y="86493"/>
                </a:moveTo>
                <a:lnTo>
                  <a:pt x="27432" y="64388"/>
                </a:lnTo>
                <a:lnTo>
                  <a:pt x="25908" y="62864"/>
                </a:lnTo>
                <a:lnTo>
                  <a:pt x="25908" y="85881"/>
                </a:lnTo>
                <a:lnTo>
                  <a:pt x="27432" y="86493"/>
                </a:lnTo>
                <a:close/>
              </a:path>
              <a:path w="90170" h="90804">
                <a:moveTo>
                  <a:pt x="31242" y="67436"/>
                </a:moveTo>
                <a:lnTo>
                  <a:pt x="26728" y="63568"/>
                </a:lnTo>
                <a:lnTo>
                  <a:pt x="27432" y="64388"/>
                </a:lnTo>
                <a:lnTo>
                  <a:pt x="27432" y="86493"/>
                </a:lnTo>
                <a:lnTo>
                  <a:pt x="29718" y="87412"/>
                </a:lnTo>
                <a:lnTo>
                  <a:pt x="29718" y="66674"/>
                </a:lnTo>
                <a:lnTo>
                  <a:pt x="31242" y="67436"/>
                </a:lnTo>
                <a:close/>
              </a:path>
              <a:path w="90170" h="90804">
                <a:moveTo>
                  <a:pt x="31242" y="23240"/>
                </a:moveTo>
                <a:lnTo>
                  <a:pt x="29718" y="24002"/>
                </a:lnTo>
                <a:lnTo>
                  <a:pt x="29718" y="24329"/>
                </a:lnTo>
                <a:lnTo>
                  <a:pt x="31242" y="23240"/>
                </a:lnTo>
                <a:close/>
              </a:path>
              <a:path w="90170" h="90804">
                <a:moveTo>
                  <a:pt x="60198" y="87498"/>
                </a:moveTo>
                <a:lnTo>
                  <a:pt x="60198" y="66674"/>
                </a:lnTo>
                <a:lnTo>
                  <a:pt x="57150" y="68198"/>
                </a:lnTo>
                <a:lnTo>
                  <a:pt x="51204" y="70890"/>
                </a:lnTo>
                <a:lnTo>
                  <a:pt x="44743" y="71366"/>
                </a:lnTo>
                <a:lnTo>
                  <a:pt x="38199" y="70258"/>
                </a:lnTo>
                <a:lnTo>
                  <a:pt x="32004" y="68198"/>
                </a:lnTo>
                <a:lnTo>
                  <a:pt x="29718" y="66674"/>
                </a:lnTo>
                <a:lnTo>
                  <a:pt x="29718" y="87412"/>
                </a:lnTo>
                <a:lnTo>
                  <a:pt x="34217" y="89220"/>
                </a:lnTo>
                <a:lnTo>
                  <a:pt x="44743" y="90382"/>
                </a:lnTo>
                <a:lnTo>
                  <a:pt x="45572" y="90398"/>
                </a:lnTo>
                <a:lnTo>
                  <a:pt x="56352" y="88920"/>
                </a:lnTo>
                <a:lnTo>
                  <a:pt x="60198" y="87498"/>
                </a:lnTo>
                <a:close/>
              </a:path>
              <a:path w="90170" h="90804">
                <a:moveTo>
                  <a:pt x="60198" y="24329"/>
                </a:moveTo>
                <a:lnTo>
                  <a:pt x="60198" y="24002"/>
                </a:lnTo>
                <a:lnTo>
                  <a:pt x="58674" y="23240"/>
                </a:lnTo>
                <a:lnTo>
                  <a:pt x="60198" y="24329"/>
                </a:lnTo>
                <a:close/>
              </a:path>
              <a:path w="90170" h="90804">
                <a:moveTo>
                  <a:pt x="64008" y="62864"/>
                </a:moveTo>
                <a:lnTo>
                  <a:pt x="58674" y="67436"/>
                </a:lnTo>
                <a:lnTo>
                  <a:pt x="60198" y="66674"/>
                </a:lnTo>
                <a:lnTo>
                  <a:pt x="60198" y="87498"/>
                </a:lnTo>
                <a:lnTo>
                  <a:pt x="63246" y="86371"/>
                </a:lnTo>
                <a:lnTo>
                  <a:pt x="63246" y="64388"/>
                </a:lnTo>
                <a:lnTo>
                  <a:pt x="64008" y="62864"/>
                </a:lnTo>
                <a:close/>
              </a:path>
              <a:path w="90170" h="90804">
                <a:moveTo>
                  <a:pt x="64008" y="27050"/>
                </a:moveTo>
                <a:lnTo>
                  <a:pt x="63246" y="26288"/>
                </a:lnTo>
                <a:lnTo>
                  <a:pt x="63563" y="26733"/>
                </a:lnTo>
                <a:lnTo>
                  <a:pt x="64008" y="27050"/>
                </a:lnTo>
                <a:close/>
              </a:path>
              <a:path w="90170" h="90804">
                <a:moveTo>
                  <a:pt x="63563" y="26733"/>
                </a:moveTo>
                <a:lnTo>
                  <a:pt x="63246" y="26288"/>
                </a:lnTo>
                <a:lnTo>
                  <a:pt x="63246" y="26506"/>
                </a:lnTo>
                <a:lnTo>
                  <a:pt x="63563" y="26733"/>
                </a:lnTo>
                <a:close/>
              </a:path>
              <a:path w="90170" h="90804">
                <a:moveTo>
                  <a:pt x="70866" y="82676"/>
                </a:moveTo>
                <a:lnTo>
                  <a:pt x="70866" y="50672"/>
                </a:lnTo>
                <a:lnTo>
                  <a:pt x="70104" y="53720"/>
                </a:lnTo>
                <a:lnTo>
                  <a:pt x="69342" y="56006"/>
                </a:lnTo>
                <a:lnTo>
                  <a:pt x="67818" y="58292"/>
                </a:lnTo>
                <a:lnTo>
                  <a:pt x="66294" y="59816"/>
                </a:lnTo>
                <a:lnTo>
                  <a:pt x="63246" y="64388"/>
                </a:lnTo>
                <a:lnTo>
                  <a:pt x="63246" y="86371"/>
                </a:lnTo>
                <a:lnTo>
                  <a:pt x="67056" y="84962"/>
                </a:lnTo>
                <a:lnTo>
                  <a:pt x="70104" y="82676"/>
                </a:lnTo>
                <a:lnTo>
                  <a:pt x="70866" y="82676"/>
                </a:lnTo>
                <a:close/>
              </a:path>
              <a:path w="90170" h="90804">
                <a:moveTo>
                  <a:pt x="64008" y="27355"/>
                </a:moveTo>
                <a:lnTo>
                  <a:pt x="64008" y="27050"/>
                </a:lnTo>
                <a:lnTo>
                  <a:pt x="63563" y="26733"/>
                </a:lnTo>
                <a:lnTo>
                  <a:pt x="64008" y="2735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9" name="object 99"/>
          <p:cNvSpPr/>
          <p:nvPr/>
        </p:nvSpPr>
        <p:spPr>
          <a:xfrm>
            <a:off x="3981048" y="5024041"/>
            <a:ext cx="82326" cy="82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0" name="object 100"/>
          <p:cNvSpPr/>
          <p:nvPr/>
        </p:nvSpPr>
        <p:spPr>
          <a:xfrm>
            <a:off x="3948572" y="5191220"/>
            <a:ext cx="81657" cy="818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1" name="object 101"/>
          <p:cNvSpPr/>
          <p:nvPr/>
        </p:nvSpPr>
        <p:spPr>
          <a:xfrm>
            <a:off x="4186961" y="4552070"/>
            <a:ext cx="232169" cy="237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2" name="object 102"/>
          <p:cNvSpPr/>
          <p:nvPr/>
        </p:nvSpPr>
        <p:spPr>
          <a:xfrm>
            <a:off x="4126845" y="5159469"/>
            <a:ext cx="81894" cy="820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3" name="object 103"/>
          <p:cNvSpPr/>
          <p:nvPr/>
        </p:nvSpPr>
        <p:spPr>
          <a:xfrm>
            <a:off x="4222892" y="5334983"/>
            <a:ext cx="82326" cy="82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4" name="object 104"/>
          <p:cNvSpPr/>
          <p:nvPr/>
        </p:nvSpPr>
        <p:spPr>
          <a:xfrm>
            <a:off x="4433642" y="5277602"/>
            <a:ext cx="81721" cy="818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5" name="object 105"/>
          <p:cNvSpPr/>
          <p:nvPr/>
        </p:nvSpPr>
        <p:spPr>
          <a:xfrm>
            <a:off x="4411530" y="4911908"/>
            <a:ext cx="82352" cy="818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6" name="object 106"/>
          <p:cNvSpPr/>
          <p:nvPr/>
        </p:nvSpPr>
        <p:spPr>
          <a:xfrm>
            <a:off x="4420513" y="5117681"/>
            <a:ext cx="81855" cy="820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7" name="object 107"/>
          <p:cNvSpPr/>
          <p:nvPr/>
        </p:nvSpPr>
        <p:spPr>
          <a:xfrm>
            <a:off x="4872415" y="4681406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8" name="object 108"/>
          <p:cNvSpPr/>
          <p:nvPr/>
        </p:nvSpPr>
        <p:spPr>
          <a:xfrm>
            <a:off x="4858596" y="4662058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96" y="102107"/>
                </a:lnTo>
                <a:lnTo>
                  <a:pt x="51816" y="60375"/>
                </a:lnTo>
                <a:lnTo>
                  <a:pt x="51815" y="25907"/>
                </a:lnTo>
                <a:lnTo>
                  <a:pt x="69341" y="25907"/>
                </a:lnTo>
                <a:lnTo>
                  <a:pt x="69342" y="60375"/>
                </a:lnTo>
                <a:lnTo>
                  <a:pt x="90561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96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96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561" y="102107"/>
                </a:lnTo>
                <a:lnTo>
                  <a:pt x="30596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907"/>
                </a:moveTo>
                <a:lnTo>
                  <a:pt x="51815" y="25907"/>
                </a:lnTo>
                <a:lnTo>
                  <a:pt x="60579" y="43141"/>
                </a:lnTo>
                <a:lnTo>
                  <a:pt x="69341" y="25907"/>
                </a:lnTo>
                <a:close/>
              </a:path>
              <a:path w="121285" h="121285">
                <a:moveTo>
                  <a:pt x="60579" y="43141"/>
                </a:moveTo>
                <a:lnTo>
                  <a:pt x="51815" y="25907"/>
                </a:lnTo>
                <a:lnTo>
                  <a:pt x="51816" y="60375"/>
                </a:lnTo>
                <a:lnTo>
                  <a:pt x="60579" y="43141"/>
                </a:lnTo>
                <a:close/>
              </a:path>
              <a:path w="121285" h="121285">
                <a:moveTo>
                  <a:pt x="69342" y="60375"/>
                </a:moveTo>
                <a:lnTo>
                  <a:pt x="69341" y="25907"/>
                </a:lnTo>
                <a:lnTo>
                  <a:pt x="60579" y="43141"/>
                </a:lnTo>
                <a:lnTo>
                  <a:pt x="69342" y="6037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561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9" name="object 109"/>
          <p:cNvSpPr/>
          <p:nvPr/>
        </p:nvSpPr>
        <p:spPr>
          <a:xfrm>
            <a:off x="4211836" y="4849313"/>
            <a:ext cx="143033" cy="11746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0" name="object 110"/>
          <p:cNvSpPr/>
          <p:nvPr/>
        </p:nvSpPr>
        <p:spPr>
          <a:xfrm>
            <a:off x="4663739" y="4697298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1" name="object 111"/>
          <p:cNvSpPr/>
          <p:nvPr/>
        </p:nvSpPr>
        <p:spPr>
          <a:xfrm>
            <a:off x="4649919" y="467795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96" y="102107"/>
                </a:lnTo>
                <a:lnTo>
                  <a:pt x="51816" y="60375"/>
                </a:lnTo>
                <a:lnTo>
                  <a:pt x="51815" y="25907"/>
                </a:lnTo>
                <a:lnTo>
                  <a:pt x="69341" y="25907"/>
                </a:lnTo>
                <a:lnTo>
                  <a:pt x="69342" y="60375"/>
                </a:lnTo>
                <a:lnTo>
                  <a:pt x="90561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96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96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561" y="102107"/>
                </a:lnTo>
                <a:lnTo>
                  <a:pt x="30596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907"/>
                </a:moveTo>
                <a:lnTo>
                  <a:pt x="51815" y="25907"/>
                </a:lnTo>
                <a:lnTo>
                  <a:pt x="60579" y="43141"/>
                </a:lnTo>
                <a:lnTo>
                  <a:pt x="69341" y="25907"/>
                </a:lnTo>
                <a:close/>
              </a:path>
              <a:path w="121285" h="121285">
                <a:moveTo>
                  <a:pt x="60579" y="43141"/>
                </a:moveTo>
                <a:lnTo>
                  <a:pt x="51815" y="25907"/>
                </a:lnTo>
                <a:lnTo>
                  <a:pt x="51816" y="60375"/>
                </a:lnTo>
                <a:lnTo>
                  <a:pt x="60579" y="43141"/>
                </a:lnTo>
                <a:close/>
              </a:path>
              <a:path w="121285" h="121285">
                <a:moveTo>
                  <a:pt x="69342" y="60375"/>
                </a:moveTo>
                <a:lnTo>
                  <a:pt x="69341" y="25907"/>
                </a:lnTo>
                <a:lnTo>
                  <a:pt x="60579" y="43141"/>
                </a:lnTo>
                <a:lnTo>
                  <a:pt x="69342" y="6037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561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2" name="object 112"/>
          <p:cNvSpPr/>
          <p:nvPr/>
        </p:nvSpPr>
        <p:spPr>
          <a:xfrm>
            <a:off x="4824047" y="5121561"/>
            <a:ext cx="109866" cy="109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3" name="object 113"/>
          <p:cNvSpPr/>
          <p:nvPr/>
        </p:nvSpPr>
        <p:spPr>
          <a:xfrm>
            <a:off x="4889690" y="4887318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4" name="object 114"/>
          <p:cNvSpPr/>
          <p:nvPr/>
        </p:nvSpPr>
        <p:spPr>
          <a:xfrm>
            <a:off x="4875870" y="486797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96" y="102107"/>
                </a:lnTo>
                <a:lnTo>
                  <a:pt x="51816" y="60375"/>
                </a:lnTo>
                <a:lnTo>
                  <a:pt x="51815" y="25907"/>
                </a:lnTo>
                <a:lnTo>
                  <a:pt x="69341" y="25907"/>
                </a:lnTo>
                <a:lnTo>
                  <a:pt x="69342" y="60375"/>
                </a:lnTo>
                <a:lnTo>
                  <a:pt x="90561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96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96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561" y="102107"/>
                </a:lnTo>
                <a:lnTo>
                  <a:pt x="30596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907"/>
                </a:moveTo>
                <a:lnTo>
                  <a:pt x="51815" y="25907"/>
                </a:lnTo>
                <a:lnTo>
                  <a:pt x="60579" y="43141"/>
                </a:lnTo>
                <a:lnTo>
                  <a:pt x="69341" y="25907"/>
                </a:lnTo>
                <a:close/>
              </a:path>
              <a:path w="121285" h="121285">
                <a:moveTo>
                  <a:pt x="60579" y="43141"/>
                </a:moveTo>
                <a:lnTo>
                  <a:pt x="51815" y="25907"/>
                </a:lnTo>
                <a:lnTo>
                  <a:pt x="51816" y="60375"/>
                </a:lnTo>
                <a:lnTo>
                  <a:pt x="60579" y="43141"/>
                </a:lnTo>
                <a:close/>
              </a:path>
              <a:path w="121285" h="121285">
                <a:moveTo>
                  <a:pt x="69342" y="60375"/>
                </a:moveTo>
                <a:lnTo>
                  <a:pt x="69341" y="25907"/>
                </a:lnTo>
                <a:lnTo>
                  <a:pt x="60579" y="43141"/>
                </a:lnTo>
                <a:lnTo>
                  <a:pt x="69342" y="6037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561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5" name="object 115"/>
          <p:cNvSpPr/>
          <p:nvPr/>
        </p:nvSpPr>
        <p:spPr>
          <a:xfrm>
            <a:off x="4638172" y="5102905"/>
            <a:ext cx="109866" cy="10986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6" name="object 116"/>
          <p:cNvSpPr/>
          <p:nvPr/>
        </p:nvSpPr>
        <p:spPr>
          <a:xfrm>
            <a:off x="4779133" y="4911503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7" name="object 117"/>
          <p:cNvSpPr/>
          <p:nvPr/>
        </p:nvSpPr>
        <p:spPr>
          <a:xfrm>
            <a:off x="4764622" y="4892845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7"/>
                </a:moveTo>
                <a:lnTo>
                  <a:pt x="60959" y="0"/>
                </a:lnTo>
                <a:lnTo>
                  <a:pt x="0" y="121157"/>
                </a:lnTo>
                <a:lnTo>
                  <a:pt x="16001" y="121157"/>
                </a:lnTo>
                <a:lnTo>
                  <a:pt x="16002" y="102107"/>
                </a:lnTo>
                <a:lnTo>
                  <a:pt x="31184" y="102107"/>
                </a:lnTo>
                <a:lnTo>
                  <a:pt x="52577" y="58958"/>
                </a:lnTo>
                <a:lnTo>
                  <a:pt x="52577" y="25145"/>
                </a:lnTo>
                <a:lnTo>
                  <a:pt x="69341" y="25145"/>
                </a:lnTo>
                <a:lnTo>
                  <a:pt x="69342" y="58958"/>
                </a:lnTo>
                <a:lnTo>
                  <a:pt x="90735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920" y="121157"/>
                </a:lnTo>
                <a:close/>
              </a:path>
              <a:path w="121920" h="121285">
                <a:moveTo>
                  <a:pt x="31184" y="102107"/>
                </a:moveTo>
                <a:lnTo>
                  <a:pt x="16002" y="102107"/>
                </a:lnTo>
                <a:lnTo>
                  <a:pt x="24384" y="115823"/>
                </a:lnTo>
                <a:lnTo>
                  <a:pt x="31184" y="102107"/>
                </a:lnTo>
                <a:close/>
              </a:path>
              <a:path w="121920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735" y="102107"/>
                </a:lnTo>
                <a:lnTo>
                  <a:pt x="31184" y="102107"/>
                </a:lnTo>
                <a:lnTo>
                  <a:pt x="24384" y="115823"/>
                </a:lnTo>
                <a:lnTo>
                  <a:pt x="16002" y="102107"/>
                </a:lnTo>
                <a:lnTo>
                  <a:pt x="16001" y="121157"/>
                </a:lnTo>
                <a:lnTo>
                  <a:pt x="105918" y="121157"/>
                </a:lnTo>
                <a:close/>
              </a:path>
              <a:path w="121920" h="121285">
                <a:moveTo>
                  <a:pt x="69341" y="25145"/>
                </a:moveTo>
                <a:lnTo>
                  <a:pt x="52577" y="25145"/>
                </a:lnTo>
                <a:lnTo>
                  <a:pt x="60959" y="42052"/>
                </a:lnTo>
                <a:lnTo>
                  <a:pt x="69341" y="25145"/>
                </a:lnTo>
                <a:close/>
              </a:path>
              <a:path w="121920" h="121285">
                <a:moveTo>
                  <a:pt x="60959" y="42052"/>
                </a:moveTo>
                <a:lnTo>
                  <a:pt x="52577" y="25145"/>
                </a:lnTo>
                <a:lnTo>
                  <a:pt x="52577" y="58958"/>
                </a:lnTo>
                <a:lnTo>
                  <a:pt x="60959" y="42052"/>
                </a:lnTo>
                <a:close/>
              </a:path>
              <a:path w="121920" h="121285">
                <a:moveTo>
                  <a:pt x="69342" y="58958"/>
                </a:moveTo>
                <a:lnTo>
                  <a:pt x="69341" y="25145"/>
                </a:lnTo>
                <a:lnTo>
                  <a:pt x="60959" y="42052"/>
                </a:lnTo>
                <a:lnTo>
                  <a:pt x="69342" y="58958"/>
                </a:lnTo>
                <a:close/>
              </a:path>
              <a:path w="121920" h="121285">
                <a:moveTo>
                  <a:pt x="105918" y="102107"/>
                </a:moveTo>
                <a:lnTo>
                  <a:pt x="90735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8" name="object 118"/>
          <p:cNvSpPr/>
          <p:nvPr/>
        </p:nvSpPr>
        <p:spPr>
          <a:xfrm>
            <a:off x="5011303" y="5266668"/>
            <a:ext cx="109866" cy="109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9" name="object 119"/>
          <p:cNvSpPr/>
          <p:nvPr/>
        </p:nvSpPr>
        <p:spPr>
          <a:xfrm>
            <a:off x="4914565" y="5438031"/>
            <a:ext cx="109866" cy="1098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0" name="object 120"/>
          <p:cNvSpPr/>
          <p:nvPr/>
        </p:nvSpPr>
        <p:spPr>
          <a:xfrm>
            <a:off x="4717635" y="5279795"/>
            <a:ext cx="109866" cy="109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1" name="object 121"/>
          <p:cNvSpPr/>
          <p:nvPr/>
        </p:nvSpPr>
        <p:spPr>
          <a:xfrm>
            <a:off x="4960861" y="5031042"/>
            <a:ext cx="109866" cy="109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2" name="object 122"/>
          <p:cNvSpPr/>
          <p:nvPr/>
        </p:nvSpPr>
        <p:spPr>
          <a:xfrm>
            <a:off x="5166774" y="5246628"/>
            <a:ext cx="109866" cy="1098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3" name="object 123"/>
          <p:cNvSpPr/>
          <p:nvPr/>
        </p:nvSpPr>
        <p:spPr>
          <a:xfrm>
            <a:off x="4768768" y="4577758"/>
            <a:ext cx="82342" cy="82342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90678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90678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4" name="object 124"/>
          <p:cNvSpPr/>
          <p:nvPr/>
        </p:nvSpPr>
        <p:spPr>
          <a:xfrm>
            <a:off x="4754948" y="4558411"/>
            <a:ext cx="109981" cy="109981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121157" y="121157"/>
                </a:moveTo>
                <a:lnTo>
                  <a:pt x="60197" y="0"/>
                </a:lnTo>
                <a:lnTo>
                  <a:pt x="0" y="121157"/>
                </a:lnTo>
                <a:lnTo>
                  <a:pt x="15239" y="121157"/>
                </a:lnTo>
                <a:lnTo>
                  <a:pt x="15240" y="102107"/>
                </a:lnTo>
                <a:lnTo>
                  <a:pt x="30596" y="102107"/>
                </a:lnTo>
                <a:lnTo>
                  <a:pt x="51816" y="60375"/>
                </a:lnTo>
                <a:lnTo>
                  <a:pt x="51815" y="25907"/>
                </a:lnTo>
                <a:lnTo>
                  <a:pt x="69341" y="25907"/>
                </a:lnTo>
                <a:lnTo>
                  <a:pt x="69342" y="60375"/>
                </a:lnTo>
                <a:lnTo>
                  <a:pt x="90561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157" y="121157"/>
                </a:lnTo>
                <a:close/>
              </a:path>
              <a:path w="121285" h="121285">
                <a:moveTo>
                  <a:pt x="30596" y="102107"/>
                </a:moveTo>
                <a:lnTo>
                  <a:pt x="15240" y="102107"/>
                </a:lnTo>
                <a:lnTo>
                  <a:pt x="23622" y="115823"/>
                </a:lnTo>
                <a:lnTo>
                  <a:pt x="30596" y="102107"/>
                </a:lnTo>
                <a:close/>
              </a:path>
              <a:path w="121285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561" y="102107"/>
                </a:lnTo>
                <a:lnTo>
                  <a:pt x="30596" y="102107"/>
                </a:lnTo>
                <a:lnTo>
                  <a:pt x="23622" y="115823"/>
                </a:lnTo>
                <a:lnTo>
                  <a:pt x="15240" y="102107"/>
                </a:lnTo>
                <a:lnTo>
                  <a:pt x="15239" y="121157"/>
                </a:lnTo>
                <a:lnTo>
                  <a:pt x="105918" y="121157"/>
                </a:lnTo>
                <a:close/>
              </a:path>
              <a:path w="121285" h="121285">
                <a:moveTo>
                  <a:pt x="69341" y="25907"/>
                </a:moveTo>
                <a:lnTo>
                  <a:pt x="51815" y="25907"/>
                </a:lnTo>
                <a:lnTo>
                  <a:pt x="60579" y="43141"/>
                </a:lnTo>
                <a:lnTo>
                  <a:pt x="69341" y="25907"/>
                </a:lnTo>
                <a:close/>
              </a:path>
              <a:path w="121285" h="121285">
                <a:moveTo>
                  <a:pt x="60579" y="43141"/>
                </a:moveTo>
                <a:lnTo>
                  <a:pt x="51815" y="25907"/>
                </a:lnTo>
                <a:lnTo>
                  <a:pt x="51816" y="60375"/>
                </a:lnTo>
                <a:lnTo>
                  <a:pt x="60579" y="43141"/>
                </a:lnTo>
                <a:close/>
              </a:path>
              <a:path w="121285" h="121285">
                <a:moveTo>
                  <a:pt x="69342" y="60375"/>
                </a:moveTo>
                <a:lnTo>
                  <a:pt x="69341" y="25907"/>
                </a:lnTo>
                <a:lnTo>
                  <a:pt x="60579" y="43141"/>
                </a:lnTo>
                <a:lnTo>
                  <a:pt x="69342" y="60375"/>
                </a:lnTo>
                <a:close/>
              </a:path>
              <a:path w="121285" h="121285">
                <a:moveTo>
                  <a:pt x="105918" y="102107"/>
                </a:moveTo>
                <a:lnTo>
                  <a:pt x="90561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5" name="object 125"/>
          <p:cNvSpPr/>
          <p:nvPr/>
        </p:nvSpPr>
        <p:spPr>
          <a:xfrm>
            <a:off x="5011303" y="4862443"/>
            <a:ext cx="109866" cy="1098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6" name="object 126"/>
          <p:cNvSpPr/>
          <p:nvPr/>
        </p:nvSpPr>
        <p:spPr>
          <a:xfrm>
            <a:off x="5038251" y="4702825"/>
            <a:ext cx="109866" cy="109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7" name="object 127"/>
          <p:cNvSpPr/>
          <p:nvPr/>
        </p:nvSpPr>
        <p:spPr>
          <a:xfrm>
            <a:off x="5234490" y="4898373"/>
            <a:ext cx="109866" cy="109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8" name="object 128"/>
          <p:cNvSpPr/>
          <p:nvPr/>
        </p:nvSpPr>
        <p:spPr>
          <a:xfrm>
            <a:off x="4934604" y="4566011"/>
            <a:ext cx="81766" cy="82342"/>
          </a:xfrm>
          <a:custGeom>
            <a:avLst/>
            <a:gdLst/>
            <a:ahLst/>
            <a:cxnLst/>
            <a:rect l="l" t="t" r="r" b="b"/>
            <a:pathLst>
              <a:path w="90170" h="90804">
                <a:moveTo>
                  <a:pt x="89916" y="90677"/>
                </a:moveTo>
                <a:lnTo>
                  <a:pt x="44957" y="0"/>
                </a:lnTo>
                <a:lnTo>
                  <a:pt x="0" y="90677"/>
                </a:lnTo>
                <a:lnTo>
                  <a:pt x="89916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9" name="object 129"/>
          <p:cNvSpPr/>
          <p:nvPr/>
        </p:nvSpPr>
        <p:spPr>
          <a:xfrm>
            <a:off x="4920093" y="4547354"/>
            <a:ext cx="110557" cy="109981"/>
          </a:xfrm>
          <a:custGeom>
            <a:avLst/>
            <a:gdLst/>
            <a:ahLst/>
            <a:cxnLst/>
            <a:rect l="l" t="t" r="r" b="b"/>
            <a:pathLst>
              <a:path w="121920" h="121285">
                <a:moveTo>
                  <a:pt x="121920" y="121157"/>
                </a:moveTo>
                <a:lnTo>
                  <a:pt x="60959" y="0"/>
                </a:lnTo>
                <a:lnTo>
                  <a:pt x="0" y="121157"/>
                </a:lnTo>
                <a:lnTo>
                  <a:pt x="16001" y="121157"/>
                </a:lnTo>
                <a:lnTo>
                  <a:pt x="16002" y="102107"/>
                </a:lnTo>
                <a:lnTo>
                  <a:pt x="31184" y="102107"/>
                </a:lnTo>
                <a:lnTo>
                  <a:pt x="52577" y="58958"/>
                </a:lnTo>
                <a:lnTo>
                  <a:pt x="52577" y="25145"/>
                </a:lnTo>
                <a:lnTo>
                  <a:pt x="69341" y="25145"/>
                </a:lnTo>
                <a:lnTo>
                  <a:pt x="69342" y="58958"/>
                </a:lnTo>
                <a:lnTo>
                  <a:pt x="90735" y="102107"/>
                </a:lnTo>
                <a:lnTo>
                  <a:pt x="105918" y="102107"/>
                </a:lnTo>
                <a:lnTo>
                  <a:pt x="105918" y="121157"/>
                </a:lnTo>
                <a:lnTo>
                  <a:pt x="121920" y="121157"/>
                </a:lnTo>
                <a:close/>
              </a:path>
              <a:path w="121920" h="121285">
                <a:moveTo>
                  <a:pt x="31184" y="102107"/>
                </a:moveTo>
                <a:lnTo>
                  <a:pt x="16002" y="102107"/>
                </a:lnTo>
                <a:lnTo>
                  <a:pt x="24384" y="115823"/>
                </a:lnTo>
                <a:lnTo>
                  <a:pt x="31184" y="102107"/>
                </a:lnTo>
                <a:close/>
              </a:path>
              <a:path w="121920" h="121285">
                <a:moveTo>
                  <a:pt x="105918" y="121157"/>
                </a:moveTo>
                <a:lnTo>
                  <a:pt x="105918" y="102107"/>
                </a:lnTo>
                <a:lnTo>
                  <a:pt x="97536" y="115823"/>
                </a:lnTo>
                <a:lnTo>
                  <a:pt x="90735" y="102107"/>
                </a:lnTo>
                <a:lnTo>
                  <a:pt x="31184" y="102107"/>
                </a:lnTo>
                <a:lnTo>
                  <a:pt x="24384" y="115823"/>
                </a:lnTo>
                <a:lnTo>
                  <a:pt x="16002" y="102107"/>
                </a:lnTo>
                <a:lnTo>
                  <a:pt x="16001" y="121157"/>
                </a:lnTo>
                <a:lnTo>
                  <a:pt x="105918" y="121157"/>
                </a:lnTo>
                <a:close/>
              </a:path>
              <a:path w="121920" h="121285">
                <a:moveTo>
                  <a:pt x="69341" y="25145"/>
                </a:moveTo>
                <a:lnTo>
                  <a:pt x="52577" y="25145"/>
                </a:lnTo>
                <a:lnTo>
                  <a:pt x="60959" y="42052"/>
                </a:lnTo>
                <a:lnTo>
                  <a:pt x="69341" y="25145"/>
                </a:lnTo>
                <a:close/>
              </a:path>
              <a:path w="121920" h="121285">
                <a:moveTo>
                  <a:pt x="60959" y="42052"/>
                </a:moveTo>
                <a:lnTo>
                  <a:pt x="52577" y="25145"/>
                </a:lnTo>
                <a:lnTo>
                  <a:pt x="52577" y="58958"/>
                </a:lnTo>
                <a:lnTo>
                  <a:pt x="60959" y="42052"/>
                </a:lnTo>
                <a:close/>
              </a:path>
              <a:path w="121920" h="121285">
                <a:moveTo>
                  <a:pt x="69342" y="58958"/>
                </a:moveTo>
                <a:lnTo>
                  <a:pt x="69341" y="25145"/>
                </a:lnTo>
                <a:lnTo>
                  <a:pt x="60959" y="42052"/>
                </a:lnTo>
                <a:lnTo>
                  <a:pt x="69342" y="58958"/>
                </a:lnTo>
                <a:close/>
              </a:path>
              <a:path w="121920" h="121285">
                <a:moveTo>
                  <a:pt x="105918" y="102107"/>
                </a:moveTo>
                <a:lnTo>
                  <a:pt x="90735" y="102107"/>
                </a:lnTo>
                <a:lnTo>
                  <a:pt x="97536" y="115823"/>
                </a:lnTo>
                <a:lnTo>
                  <a:pt x="105918" y="102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0" name="object 130"/>
          <p:cNvSpPr/>
          <p:nvPr/>
        </p:nvSpPr>
        <p:spPr>
          <a:xfrm>
            <a:off x="5114950" y="5046243"/>
            <a:ext cx="109866" cy="1105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1" name="object 2"/>
          <p:cNvSpPr txBox="1">
            <a:spLocks noGrp="1"/>
          </p:cNvSpPr>
          <p:nvPr/>
        </p:nvSpPr>
        <p:spPr>
          <a:xfrm>
            <a:off x="809625" y="188913"/>
            <a:ext cx="6250940" cy="6273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Linear separability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2"/>
          <p:cNvSpPr txBox="1">
            <a:spLocks noGrp="1"/>
          </p:cNvSpPr>
          <p:nvPr/>
        </p:nvSpPr>
        <p:spPr>
          <a:xfrm>
            <a:off x="809625" y="188913"/>
            <a:ext cx="6250940" cy="6273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Linear classifiers 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0" y="1166495"/>
            <a:ext cx="9690735" cy="516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49364" y="1321268"/>
            <a:ext cx="3092722" cy="2901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A linear classifier has the</a:t>
            </a:r>
            <a:r>
              <a:rPr sz="1815" spc="-9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15" spc="-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form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2420" y="4338320"/>
            <a:ext cx="9526905" cy="1130300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2570" algn="l"/>
                <a:tab pos="242570" algn="l"/>
              </a:tabLst>
            </a:pPr>
            <a:r>
              <a:rPr sz="1815" spc="-5" dirty="0">
                <a:latin typeface="Arial" panose="020B0604020202020204"/>
                <a:cs typeface="Arial" panose="020B0604020202020204"/>
              </a:rPr>
              <a:t>in 3D the discriminant is a plane, and in nD it is a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hyperplane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55600" marR="508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15" spc="-5" dirty="0">
                <a:latin typeface="Arial" panose="020B0604020202020204"/>
                <a:cs typeface="Arial" panose="020B0604020202020204"/>
              </a:rPr>
              <a:t>For a linear </a:t>
            </a:r>
            <a:r>
              <a:rPr sz="1815" spc="-15" dirty="0">
                <a:latin typeface="Arial" panose="020B0604020202020204"/>
                <a:cs typeface="Arial" panose="020B0604020202020204"/>
              </a:rPr>
              <a:t>classifier,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the training data is used to learn </a:t>
            </a:r>
            <a:r>
              <a:rPr sz="1815" b="1" spc="-5" dirty="0">
                <a:latin typeface="Arial" panose="020B0604020202020204"/>
                <a:cs typeface="Arial" panose="020B0604020202020204"/>
              </a:rPr>
              <a:t>w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and then </a:t>
            </a:r>
            <a:r>
              <a:rPr sz="1815" spc="-10" dirty="0">
                <a:latin typeface="Arial" panose="020B0604020202020204"/>
                <a:cs typeface="Arial" panose="020B0604020202020204"/>
              </a:rPr>
              <a:t>discarded </a:t>
            </a:r>
            <a:endParaRPr sz="1815" spc="-10" dirty="0">
              <a:latin typeface="Arial" panose="020B0604020202020204"/>
              <a:cs typeface="Arial" panose="020B0604020202020204"/>
            </a:endParaRPr>
          </a:p>
          <a:p>
            <a:pPr marL="355600" marR="508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15" spc="-5" dirty="0">
                <a:latin typeface="Arial" panose="020B0604020202020204"/>
                <a:cs typeface="Arial" panose="020B0604020202020204"/>
              </a:rPr>
              <a:t>Only </a:t>
            </a:r>
            <a:r>
              <a:rPr sz="1815" b="1" spc="-5" dirty="0">
                <a:latin typeface="Arial" panose="020B0604020202020204"/>
                <a:cs typeface="Arial" panose="020B0604020202020204"/>
              </a:rPr>
              <a:t>w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is needed for classifying new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5" dirty="0">
                <a:latin typeface="Arial" panose="020B0604020202020204"/>
                <a:cs typeface="Arial" panose="020B0604020202020204"/>
              </a:rPr>
              <a:t>data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85680" y="1611370"/>
            <a:ext cx="746261" cy="540118"/>
          </a:xfrm>
          <a:custGeom>
            <a:avLst/>
            <a:gdLst/>
            <a:ahLst/>
            <a:cxnLst/>
            <a:rect l="l" t="t" r="r" b="b"/>
            <a:pathLst>
              <a:path w="822959" h="595630">
                <a:moveTo>
                  <a:pt x="97497" y="512819"/>
                </a:moveTo>
                <a:lnTo>
                  <a:pt x="66294" y="469392"/>
                </a:lnTo>
                <a:lnTo>
                  <a:pt x="0" y="595122"/>
                </a:lnTo>
                <a:lnTo>
                  <a:pt x="86868" y="580958"/>
                </a:lnTo>
                <a:lnTo>
                  <a:pt x="86868" y="520445"/>
                </a:lnTo>
                <a:lnTo>
                  <a:pt x="97497" y="512819"/>
                </a:lnTo>
                <a:close/>
              </a:path>
              <a:path w="822959" h="595630">
                <a:moveTo>
                  <a:pt x="108607" y="528281"/>
                </a:moveTo>
                <a:lnTo>
                  <a:pt x="97497" y="512819"/>
                </a:lnTo>
                <a:lnTo>
                  <a:pt x="86868" y="520445"/>
                </a:lnTo>
                <a:lnTo>
                  <a:pt x="98298" y="535686"/>
                </a:lnTo>
                <a:lnTo>
                  <a:pt x="108607" y="528281"/>
                </a:lnTo>
                <a:close/>
              </a:path>
              <a:path w="822959" h="595630">
                <a:moveTo>
                  <a:pt x="140208" y="572262"/>
                </a:moveTo>
                <a:lnTo>
                  <a:pt x="108607" y="528281"/>
                </a:lnTo>
                <a:lnTo>
                  <a:pt x="98298" y="535686"/>
                </a:lnTo>
                <a:lnTo>
                  <a:pt x="86868" y="520445"/>
                </a:lnTo>
                <a:lnTo>
                  <a:pt x="86868" y="580958"/>
                </a:lnTo>
                <a:lnTo>
                  <a:pt x="140208" y="572262"/>
                </a:lnTo>
                <a:close/>
              </a:path>
              <a:path w="822959" h="595630">
                <a:moveTo>
                  <a:pt x="822960" y="15240"/>
                </a:moveTo>
                <a:lnTo>
                  <a:pt x="812292" y="0"/>
                </a:lnTo>
                <a:lnTo>
                  <a:pt x="97497" y="512819"/>
                </a:lnTo>
                <a:lnTo>
                  <a:pt x="108607" y="528281"/>
                </a:lnTo>
                <a:lnTo>
                  <a:pt x="822960" y="1524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6" name="object 6"/>
          <p:cNvSpPr txBox="1"/>
          <p:nvPr/>
        </p:nvSpPr>
        <p:spPr>
          <a:xfrm>
            <a:off x="8176260" y="1318895"/>
            <a:ext cx="2470150" cy="394970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60" i="1" spc="6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360" i="1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60" spc="270" dirty="0">
                <a:latin typeface="Arial" panose="020B0604020202020204"/>
                <a:cs typeface="Arial" panose="020B0604020202020204"/>
              </a:rPr>
              <a:t>(</a:t>
            </a:r>
            <a:r>
              <a:rPr sz="2495" spc="270" dirty="0">
                <a:latin typeface="Verdana" panose="020B0604030504040204"/>
                <a:cs typeface="Verdana" panose="020B0604030504040204"/>
              </a:rPr>
              <a:t>x</a:t>
            </a:r>
            <a:r>
              <a:rPr sz="2360" spc="270" dirty="0">
                <a:latin typeface="Arial" panose="020B0604020202020204"/>
                <a:cs typeface="Arial" panose="020B0604020202020204"/>
              </a:rPr>
              <a:t>)</a:t>
            </a:r>
            <a:r>
              <a:rPr sz="236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360" spc="1045" dirty="0">
                <a:latin typeface="Arial" panose="020B0604020202020204"/>
                <a:cs typeface="Arial" panose="020B0604020202020204"/>
              </a:rPr>
              <a:t>=</a:t>
            </a:r>
            <a:r>
              <a:rPr sz="236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360" spc="200" dirty="0">
                <a:latin typeface="Arial" panose="020B0604020202020204"/>
                <a:cs typeface="Arial" panose="020B0604020202020204"/>
              </a:rPr>
              <a:t>0</a:t>
            </a:r>
            <a:endParaRPr sz="236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30221" y="1536054"/>
            <a:ext cx="115740" cy="1766612"/>
          </a:xfrm>
          <a:custGeom>
            <a:avLst/>
            <a:gdLst/>
            <a:ahLst/>
            <a:cxnLst/>
            <a:rect l="l" t="t" r="r" b="b"/>
            <a:pathLst>
              <a:path w="127634" h="1948179">
                <a:moveTo>
                  <a:pt x="127241" y="127253"/>
                </a:moveTo>
                <a:lnTo>
                  <a:pt x="63245" y="0"/>
                </a:lnTo>
                <a:lnTo>
                  <a:pt x="0" y="127253"/>
                </a:lnTo>
                <a:lnTo>
                  <a:pt x="57137" y="127253"/>
                </a:lnTo>
                <a:lnTo>
                  <a:pt x="57137" y="114299"/>
                </a:lnTo>
                <a:lnTo>
                  <a:pt x="70091" y="114299"/>
                </a:lnTo>
                <a:lnTo>
                  <a:pt x="70091" y="127253"/>
                </a:lnTo>
                <a:lnTo>
                  <a:pt x="127241" y="127253"/>
                </a:lnTo>
                <a:close/>
              </a:path>
              <a:path w="127634" h="1948179">
                <a:moveTo>
                  <a:pt x="70091" y="127253"/>
                </a:moveTo>
                <a:lnTo>
                  <a:pt x="70091" y="114299"/>
                </a:lnTo>
                <a:lnTo>
                  <a:pt x="57137" y="114299"/>
                </a:lnTo>
                <a:lnTo>
                  <a:pt x="57137" y="127253"/>
                </a:lnTo>
                <a:lnTo>
                  <a:pt x="70091" y="127253"/>
                </a:lnTo>
                <a:close/>
              </a:path>
              <a:path w="127634" h="1948179">
                <a:moveTo>
                  <a:pt x="70091" y="1947671"/>
                </a:moveTo>
                <a:lnTo>
                  <a:pt x="70091" y="127253"/>
                </a:lnTo>
                <a:lnTo>
                  <a:pt x="57137" y="127253"/>
                </a:lnTo>
                <a:lnTo>
                  <a:pt x="57137" y="1947671"/>
                </a:lnTo>
                <a:lnTo>
                  <a:pt x="70091" y="1947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9" name="object 9"/>
          <p:cNvSpPr/>
          <p:nvPr/>
        </p:nvSpPr>
        <p:spPr>
          <a:xfrm>
            <a:off x="7387572" y="3244853"/>
            <a:ext cx="2018820" cy="115740"/>
          </a:xfrm>
          <a:custGeom>
            <a:avLst/>
            <a:gdLst/>
            <a:ahLst/>
            <a:cxnLst/>
            <a:rect l="l" t="t" r="r" b="b"/>
            <a:pathLst>
              <a:path w="2226309" h="127635">
                <a:moveTo>
                  <a:pt x="2111502" y="70103"/>
                </a:moveTo>
                <a:lnTo>
                  <a:pt x="2111502" y="57150"/>
                </a:lnTo>
                <a:lnTo>
                  <a:pt x="0" y="57150"/>
                </a:lnTo>
                <a:lnTo>
                  <a:pt x="0" y="70103"/>
                </a:lnTo>
                <a:lnTo>
                  <a:pt x="2111502" y="70103"/>
                </a:lnTo>
                <a:close/>
              </a:path>
              <a:path w="2226309" h="127635">
                <a:moveTo>
                  <a:pt x="2225802" y="63246"/>
                </a:moveTo>
                <a:lnTo>
                  <a:pt x="2098548" y="0"/>
                </a:lnTo>
                <a:lnTo>
                  <a:pt x="2098548" y="57150"/>
                </a:lnTo>
                <a:lnTo>
                  <a:pt x="2111502" y="57150"/>
                </a:lnTo>
                <a:lnTo>
                  <a:pt x="2111502" y="120738"/>
                </a:lnTo>
                <a:lnTo>
                  <a:pt x="2225802" y="63246"/>
                </a:lnTo>
                <a:close/>
              </a:path>
              <a:path w="2226309" h="127635">
                <a:moveTo>
                  <a:pt x="2111502" y="120738"/>
                </a:moveTo>
                <a:lnTo>
                  <a:pt x="2111502" y="70103"/>
                </a:lnTo>
                <a:lnTo>
                  <a:pt x="2098548" y="70103"/>
                </a:lnTo>
                <a:lnTo>
                  <a:pt x="2098548" y="127253"/>
                </a:lnTo>
                <a:lnTo>
                  <a:pt x="2111502" y="120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0" name="object 10"/>
          <p:cNvSpPr/>
          <p:nvPr/>
        </p:nvSpPr>
        <p:spPr>
          <a:xfrm>
            <a:off x="6567376" y="3298750"/>
            <a:ext cx="825148" cy="951252"/>
          </a:xfrm>
          <a:custGeom>
            <a:avLst/>
            <a:gdLst/>
            <a:ahLst/>
            <a:cxnLst/>
            <a:rect l="l" t="t" r="r" b="b"/>
            <a:pathLst>
              <a:path w="909954" h="1049020">
                <a:moveTo>
                  <a:pt x="44932" y="987048"/>
                </a:moveTo>
                <a:lnTo>
                  <a:pt x="20574" y="966216"/>
                </a:lnTo>
                <a:lnTo>
                  <a:pt x="0" y="1048512"/>
                </a:lnTo>
                <a:lnTo>
                  <a:pt x="36576" y="1033242"/>
                </a:lnTo>
                <a:lnTo>
                  <a:pt x="36576" y="996696"/>
                </a:lnTo>
                <a:lnTo>
                  <a:pt x="44932" y="987048"/>
                </a:lnTo>
                <a:close/>
              </a:path>
              <a:path w="909954" h="1049020">
                <a:moveTo>
                  <a:pt x="54793" y="995482"/>
                </a:moveTo>
                <a:lnTo>
                  <a:pt x="44932" y="987048"/>
                </a:lnTo>
                <a:lnTo>
                  <a:pt x="36576" y="996696"/>
                </a:lnTo>
                <a:lnTo>
                  <a:pt x="46482" y="1005078"/>
                </a:lnTo>
                <a:lnTo>
                  <a:pt x="54793" y="995482"/>
                </a:lnTo>
                <a:close/>
              </a:path>
              <a:path w="909954" h="1049020">
                <a:moveTo>
                  <a:pt x="78486" y="1015746"/>
                </a:moveTo>
                <a:lnTo>
                  <a:pt x="54793" y="995482"/>
                </a:lnTo>
                <a:lnTo>
                  <a:pt x="46482" y="1005078"/>
                </a:lnTo>
                <a:lnTo>
                  <a:pt x="36576" y="996696"/>
                </a:lnTo>
                <a:lnTo>
                  <a:pt x="36576" y="1033242"/>
                </a:lnTo>
                <a:lnTo>
                  <a:pt x="78486" y="1015746"/>
                </a:lnTo>
                <a:close/>
              </a:path>
              <a:path w="909954" h="1049020">
                <a:moveTo>
                  <a:pt x="909828" y="8381"/>
                </a:moveTo>
                <a:lnTo>
                  <a:pt x="899922" y="0"/>
                </a:lnTo>
                <a:lnTo>
                  <a:pt x="44932" y="987048"/>
                </a:lnTo>
                <a:lnTo>
                  <a:pt x="54793" y="995482"/>
                </a:lnTo>
                <a:lnTo>
                  <a:pt x="909828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1" name="object 11"/>
          <p:cNvSpPr/>
          <p:nvPr/>
        </p:nvSpPr>
        <p:spPr>
          <a:xfrm>
            <a:off x="7384117" y="2038398"/>
            <a:ext cx="1016896" cy="1266801"/>
          </a:xfrm>
          <a:custGeom>
            <a:avLst/>
            <a:gdLst/>
            <a:ahLst/>
            <a:cxnLst/>
            <a:rect l="l" t="t" r="r" b="b"/>
            <a:pathLst>
              <a:path w="1121409" h="1397000">
                <a:moveTo>
                  <a:pt x="1120902" y="1390650"/>
                </a:moveTo>
                <a:lnTo>
                  <a:pt x="7620" y="0"/>
                </a:lnTo>
                <a:lnTo>
                  <a:pt x="0" y="6096"/>
                </a:lnTo>
                <a:lnTo>
                  <a:pt x="1113282" y="1396746"/>
                </a:lnTo>
                <a:lnTo>
                  <a:pt x="1120902" y="1390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2" name="object 12"/>
          <p:cNvSpPr/>
          <p:nvPr/>
        </p:nvSpPr>
        <p:spPr>
          <a:xfrm>
            <a:off x="6500351" y="2920782"/>
            <a:ext cx="1015744" cy="1267953"/>
          </a:xfrm>
          <a:custGeom>
            <a:avLst/>
            <a:gdLst/>
            <a:ahLst/>
            <a:cxnLst/>
            <a:rect l="l" t="t" r="r" b="b"/>
            <a:pathLst>
              <a:path w="1120140" h="1398270">
                <a:moveTo>
                  <a:pt x="1120140" y="1392936"/>
                </a:moveTo>
                <a:lnTo>
                  <a:pt x="7620" y="0"/>
                </a:lnTo>
                <a:lnTo>
                  <a:pt x="0" y="6096"/>
                </a:lnTo>
                <a:lnTo>
                  <a:pt x="1113282" y="1398270"/>
                </a:lnTo>
                <a:lnTo>
                  <a:pt x="1120140" y="1392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" name="object 13"/>
          <p:cNvSpPr/>
          <p:nvPr/>
        </p:nvSpPr>
        <p:spPr>
          <a:xfrm>
            <a:off x="6501042" y="2030796"/>
            <a:ext cx="898277" cy="896549"/>
          </a:xfrm>
          <a:custGeom>
            <a:avLst/>
            <a:gdLst/>
            <a:ahLst/>
            <a:cxnLst/>
            <a:rect l="l" t="t" r="r" b="b"/>
            <a:pathLst>
              <a:path w="990600" h="988694">
                <a:moveTo>
                  <a:pt x="990600" y="6857"/>
                </a:moveTo>
                <a:lnTo>
                  <a:pt x="983742" y="0"/>
                </a:lnTo>
                <a:lnTo>
                  <a:pt x="0" y="981455"/>
                </a:lnTo>
                <a:lnTo>
                  <a:pt x="6096" y="988313"/>
                </a:lnTo>
                <a:lnTo>
                  <a:pt x="990600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4" name="object 14"/>
          <p:cNvSpPr/>
          <p:nvPr/>
        </p:nvSpPr>
        <p:spPr>
          <a:xfrm>
            <a:off x="7509865" y="3299441"/>
            <a:ext cx="899428" cy="897125"/>
          </a:xfrm>
          <a:custGeom>
            <a:avLst/>
            <a:gdLst/>
            <a:ahLst/>
            <a:cxnLst/>
            <a:rect l="l" t="t" r="r" b="b"/>
            <a:pathLst>
              <a:path w="991870" h="989329">
                <a:moveTo>
                  <a:pt x="991361" y="6857"/>
                </a:moveTo>
                <a:lnTo>
                  <a:pt x="984503" y="0"/>
                </a:lnTo>
                <a:lnTo>
                  <a:pt x="0" y="982217"/>
                </a:lnTo>
                <a:lnTo>
                  <a:pt x="6857" y="989076"/>
                </a:lnTo>
                <a:lnTo>
                  <a:pt x="991361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5" name="object 15"/>
          <p:cNvSpPr/>
          <p:nvPr/>
        </p:nvSpPr>
        <p:spPr>
          <a:xfrm>
            <a:off x="7512629" y="2483390"/>
            <a:ext cx="63569" cy="614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6" name="object 16"/>
          <p:cNvSpPr/>
          <p:nvPr/>
        </p:nvSpPr>
        <p:spPr>
          <a:xfrm>
            <a:off x="7891298" y="3113566"/>
            <a:ext cx="63569" cy="6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7" name="object 17"/>
          <p:cNvSpPr/>
          <p:nvPr/>
        </p:nvSpPr>
        <p:spPr>
          <a:xfrm>
            <a:off x="7449749" y="2672029"/>
            <a:ext cx="62879" cy="62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8" name="object 18"/>
          <p:cNvSpPr/>
          <p:nvPr/>
        </p:nvSpPr>
        <p:spPr>
          <a:xfrm>
            <a:off x="7576210" y="2923546"/>
            <a:ext cx="63569" cy="63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9" name="object 19"/>
          <p:cNvSpPr/>
          <p:nvPr/>
        </p:nvSpPr>
        <p:spPr>
          <a:xfrm>
            <a:off x="7891298" y="2987117"/>
            <a:ext cx="63569" cy="63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0" name="object 20"/>
          <p:cNvSpPr/>
          <p:nvPr/>
        </p:nvSpPr>
        <p:spPr>
          <a:xfrm>
            <a:off x="7702649" y="2987117"/>
            <a:ext cx="63569" cy="63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1" name="object 21"/>
          <p:cNvSpPr/>
          <p:nvPr/>
        </p:nvSpPr>
        <p:spPr>
          <a:xfrm>
            <a:off x="7449749" y="2862049"/>
            <a:ext cx="62879" cy="614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2" name="object 22"/>
          <p:cNvSpPr/>
          <p:nvPr/>
        </p:nvSpPr>
        <p:spPr>
          <a:xfrm>
            <a:off x="7891298" y="2798479"/>
            <a:ext cx="63569" cy="63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3" name="object 23"/>
          <p:cNvSpPr/>
          <p:nvPr/>
        </p:nvSpPr>
        <p:spPr>
          <a:xfrm>
            <a:off x="7576210" y="3177137"/>
            <a:ext cx="63569" cy="635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4" name="object 24"/>
          <p:cNvSpPr/>
          <p:nvPr/>
        </p:nvSpPr>
        <p:spPr>
          <a:xfrm>
            <a:off x="7086897" y="1706996"/>
            <a:ext cx="222950" cy="139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5" name="object 25"/>
          <p:cNvSpPr/>
          <p:nvPr/>
        </p:nvSpPr>
        <p:spPr>
          <a:xfrm>
            <a:off x="8269957" y="2419819"/>
            <a:ext cx="63916" cy="63916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0"/>
                </a:move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6" name="object 26"/>
          <p:cNvSpPr/>
          <p:nvPr/>
        </p:nvSpPr>
        <p:spPr>
          <a:xfrm>
            <a:off x="8397086" y="2798479"/>
            <a:ext cx="63340" cy="63916"/>
          </a:xfrm>
          <a:custGeom>
            <a:avLst/>
            <a:gdLst/>
            <a:ahLst/>
            <a:cxnLst/>
            <a:rect l="l" t="t" r="r" b="b"/>
            <a:pathLst>
              <a:path w="69850" h="70485">
                <a:moveTo>
                  <a:pt x="0" y="0"/>
                </a:moveTo>
                <a:lnTo>
                  <a:pt x="0" y="70103"/>
                </a:lnTo>
                <a:lnTo>
                  <a:pt x="69342" y="70103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7" name="object 27"/>
          <p:cNvSpPr/>
          <p:nvPr/>
        </p:nvSpPr>
        <p:spPr>
          <a:xfrm>
            <a:off x="7891298" y="2293370"/>
            <a:ext cx="63916" cy="63916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0"/>
                </a:move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8" name="object 28"/>
          <p:cNvSpPr/>
          <p:nvPr/>
        </p:nvSpPr>
        <p:spPr>
          <a:xfrm>
            <a:off x="8018440" y="2419819"/>
            <a:ext cx="63340" cy="63916"/>
          </a:xfrm>
          <a:custGeom>
            <a:avLst/>
            <a:gdLst/>
            <a:ahLst/>
            <a:cxnLst/>
            <a:rect l="l" t="t" r="r" b="b"/>
            <a:pathLst>
              <a:path w="69850" h="70485">
                <a:moveTo>
                  <a:pt x="0" y="0"/>
                </a:moveTo>
                <a:lnTo>
                  <a:pt x="0" y="70103"/>
                </a:lnTo>
                <a:lnTo>
                  <a:pt x="69342" y="70103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29" name="object 29"/>
          <p:cNvSpPr/>
          <p:nvPr/>
        </p:nvSpPr>
        <p:spPr>
          <a:xfrm>
            <a:off x="8333527" y="2672029"/>
            <a:ext cx="63916" cy="63340"/>
          </a:xfrm>
          <a:custGeom>
            <a:avLst/>
            <a:gdLst/>
            <a:ahLst/>
            <a:cxnLst/>
            <a:rect l="l" t="t" r="r" b="b"/>
            <a:pathLst>
              <a:path w="70484" h="69850">
                <a:moveTo>
                  <a:pt x="0" y="0"/>
                </a:moveTo>
                <a:lnTo>
                  <a:pt x="0" y="69342"/>
                </a:lnTo>
                <a:lnTo>
                  <a:pt x="70103" y="69342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0" name="object 30"/>
          <p:cNvSpPr/>
          <p:nvPr/>
        </p:nvSpPr>
        <p:spPr>
          <a:xfrm>
            <a:off x="8081318" y="2229799"/>
            <a:ext cx="63916" cy="63916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0"/>
                </a:move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1" name="object 31"/>
          <p:cNvSpPr/>
          <p:nvPr/>
        </p:nvSpPr>
        <p:spPr>
          <a:xfrm>
            <a:off x="8397086" y="3050686"/>
            <a:ext cx="63340" cy="6334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0" y="69341"/>
                </a:lnTo>
                <a:lnTo>
                  <a:pt x="69342" y="69341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2" name="object 32"/>
          <p:cNvSpPr/>
          <p:nvPr/>
        </p:nvSpPr>
        <p:spPr>
          <a:xfrm>
            <a:off x="8585725" y="3050686"/>
            <a:ext cx="63340" cy="6334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0" y="69341"/>
                </a:lnTo>
                <a:lnTo>
                  <a:pt x="69342" y="69341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3" name="object 33"/>
          <p:cNvSpPr/>
          <p:nvPr/>
        </p:nvSpPr>
        <p:spPr>
          <a:xfrm>
            <a:off x="8018440" y="2608458"/>
            <a:ext cx="63340" cy="63916"/>
          </a:xfrm>
          <a:custGeom>
            <a:avLst/>
            <a:gdLst/>
            <a:ahLst/>
            <a:cxnLst/>
            <a:rect l="l" t="t" r="r" b="b"/>
            <a:pathLst>
              <a:path w="69850" h="70485">
                <a:moveTo>
                  <a:pt x="0" y="0"/>
                </a:moveTo>
                <a:lnTo>
                  <a:pt x="0" y="70103"/>
                </a:lnTo>
                <a:lnTo>
                  <a:pt x="69342" y="70103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4" name="object 34"/>
          <p:cNvSpPr/>
          <p:nvPr/>
        </p:nvSpPr>
        <p:spPr>
          <a:xfrm>
            <a:off x="8648615" y="2608458"/>
            <a:ext cx="63916" cy="63916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0"/>
                </a:move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5" name="object 35"/>
          <p:cNvSpPr/>
          <p:nvPr/>
        </p:nvSpPr>
        <p:spPr>
          <a:xfrm>
            <a:off x="8144889" y="2798479"/>
            <a:ext cx="62188" cy="63916"/>
          </a:xfrm>
          <a:custGeom>
            <a:avLst/>
            <a:gdLst/>
            <a:ahLst/>
            <a:cxnLst/>
            <a:rect l="l" t="t" r="r" b="b"/>
            <a:pathLst>
              <a:path w="68579" h="70485">
                <a:moveTo>
                  <a:pt x="0" y="0"/>
                </a:moveTo>
                <a:lnTo>
                  <a:pt x="0" y="70103"/>
                </a:lnTo>
                <a:lnTo>
                  <a:pt x="68579" y="70103"/>
                </a:lnTo>
                <a:lnTo>
                  <a:pt x="68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6" name="object 36"/>
          <p:cNvSpPr/>
          <p:nvPr/>
        </p:nvSpPr>
        <p:spPr>
          <a:xfrm>
            <a:off x="8648615" y="2356941"/>
            <a:ext cx="63916" cy="63340"/>
          </a:xfrm>
          <a:custGeom>
            <a:avLst/>
            <a:gdLst/>
            <a:ahLst/>
            <a:cxnLst/>
            <a:rect l="l" t="t" r="r" b="b"/>
            <a:pathLst>
              <a:path w="70484" h="69850">
                <a:moveTo>
                  <a:pt x="0" y="0"/>
                </a:moveTo>
                <a:lnTo>
                  <a:pt x="0" y="69342"/>
                </a:lnTo>
                <a:lnTo>
                  <a:pt x="70103" y="69342"/>
                </a:lnTo>
                <a:lnTo>
                  <a:pt x="70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7" name="object 37"/>
          <p:cNvSpPr/>
          <p:nvPr/>
        </p:nvSpPr>
        <p:spPr>
          <a:xfrm>
            <a:off x="8775745" y="3113566"/>
            <a:ext cx="63340" cy="63916"/>
          </a:xfrm>
          <a:custGeom>
            <a:avLst/>
            <a:gdLst/>
            <a:ahLst/>
            <a:cxnLst/>
            <a:rect l="l" t="t" r="r" b="b"/>
            <a:pathLst>
              <a:path w="69850" h="70485">
                <a:moveTo>
                  <a:pt x="0" y="0"/>
                </a:moveTo>
                <a:lnTo>
                  <a:pt x="0" y="70103"/>
                </a:lnTo>
                <a:lnTo>
                  <a:pt x="69342" y="70103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8" name="object 38"/>
          <p:cNvSpPr/>
          <p:nvPr/>
        </p:nvSpPr>
        <p:spPr>
          <a:xfrm>
            <a:off x="7828420" y="2166921"/>
            <a:ext cx="63340" cy="6334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0" y="69342"/>
                </a:lnTo>
                <a:lnTo>
                  <a:pt x="69342" y="69342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39" name="object 39"/>
          <p:cNvSpPr/>
          <p:nvPr/>
        </p:nvSpPr>
        <p:spPr>
          <a:xfrm>
            <a:off x="9020341" y="3433441"/>
            <a:ext cx="219755" cy="139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40" name="object 40"/>
          <p:cNvSpPr/>
          <p:nvPr/>
        </p:nvSpPr>
        <p:spPr>
          <a:xfrm>
            <a:off x="6408450" y="3923397"/>
            <a:ext cx="241844" cy="151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0"/>
          </a:p>
        </p:txBody>
      </p:sp>
      <p:sp>
        <p:nvSpPr>
          <p:cNvPr id="131" name="object 2"/>
          <p:cNvSpPr txBox="1">
            <a:spLocks noGrp="1"/>
          </p:cNvSpPr>
          <p:nvPr/>
        </p:nvSpPr>
        <p:spPr>
          <a:xfrm>
            <a:off x="809625" y="188913"/>
            <a:ext cx="6250940" cy="6273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Linear classifiers 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2570" y="2927350"/>
            <a:ext cx="3429000" cy="65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045" y="149860"/>
            <a:ext cx="6212840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  <a:cs typeface="+mj-lt"/>
              </a:rPr>
              <a:t>What is the best</a:t>
            </a:r>
            <a:r>
              <a:rPr sz="4000" spc="-125" dirty="0">
                <a:solidFill>
                  <a:schemeClr val="accent1">
                    <a:lumMod val="75000"/>
                  </a:schemeClr>
                </a:solidFill>
                <a:cs typeface="+mj-lt"/>
              </a:rPr>
              <a:t> </a:t>
            </a:r>
            <a:r>
              <a:rPr sz="4000" dirty="0">
                <a:solidFill>
                  <a:schemeClr val="accent1">
                    <a:lumMod val="75000"/>
                  </a:schemeClr>
                </a:solidFill>
                <a:cs typeface="+mj-lt"/>
              </a:rPr>
              <a:t>w?</a:t>
            </a:r>
            <a:endParaRPr sz="4000" dirty="0">
              <a:solidFill>
                <a:schemeClr val="accent1">
                  <a:lumMod val="75000"/>
                </a:schemeClr>
              </a:solidFill>
              <a:cs typeface="+mj-lt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1455420"/>
            <a:ext cx="5234940" cy="4130040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65" y="1497330"/>
            <a:ext cx="6012180" cy="4046220"/>
          </a:xfrm>
          <a:prstGeom prst="rect">
            <a:avLst/>
          </a:prstGeom>
        </p:spPr>
      </p:pic>
      <p:sp>
        <p:nvSpPr>
          <p:cNvPr id="147" name="object 29"/>
          <p:cNvSpPr txBox="1"/>
          <p:nvPr/>
        </p:nvSpPr>
        <p:spPr>
          <a:xfrm>
            <a:off x="870585" y="5800725"/>
            <a:ext cx="2139315" cy="2901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p>
            <a:pPr marL="171450" indent="-15938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172085" algn="l"/>
              </a:tabLst>
            </a:pPr>
            <a:r>
              <a:rPr lang="en-US" sz="1815">
                <a:latin typeface="Arial" panose="020B0604020202020204"/>
                <a:cs typeface="Arial" panose="020B0604020202020204"/>
              </a:rPr>
              <a:t>Linear classifier</a:t>
            </a:r>
            <a:endParaRPr lang="en-US"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8" name="object 29"/>
          <p:cNvSpPr txBox="1"/>
          <p:nvPr/>
        </p:nvSpPr>
        <p:spPr>
          <a:xfrm>
            <a:off x="7346950" y="5800725"/>
            <a:ext cx="2139315" cy="290195"/>
          </a:xfrm>
          <a:prstGeom prst="rect">
            <a:avLst/>
          </a:prstGeom>
        </p:spPr>
        <p:txBody>
          <a:bodyPr vert="horz" wrap="square" lIns="0" tIns="10940" rIns="0" bIns="0" rtlCol="0">
            <a:spAutoFit/>
          </a:bodyPr>
          <a:p>
            <a:pPr marL="12065" indent="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None/>
              <a:tabLst>
                <a:tab pos="172085" algn="l"/>
              </a:tabLst>
            </a:pPr>
            <a:r>
              <a:rPr lang="en-US" sz="1815">
                <a:latin typeface="Arial" panose="020B0604020202020204"/>
                <a:cs typeface="Arial" panose="020B0604020202020204"/>
              </a:rPr>
              <a:t>svm</a:t>
            </a:r>
            <a:endParaRPr lang="en-US" sz="1815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972820"/>
            <a:ext cx="4663440" cy="31388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0" y="4290060"/>
            <a:ext cx="7871460" cy="2567940"/>
          </a:xfrm>
          <a:prstGeom prst="rect">
            <a:avLst/>
          </a:prstGeom>
        </p:spPr>
      </p:pic>
      <p:sp>
        <p:nvSpPr>
          <p:cNvPr id="48" name="object 2"/>
          <p:cNvSpPr txBox="1">
            <a:spLocks noGrp="1"/>
          </p:cNvSpPr>
          <p:nvPr/>
        </p:nvSpPr>
        <p:spPr>
          <a:xfrm>
            <a:off x="790575" y="218440"/>
            <a:ext cx="7162165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SVM – sketch</a:t>
            </a:r>
            <a:r>
              <a:rPr sz="4000" spc="-10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derivation</a:t>
            </a:r>
            <a:endParaRPr sz="4000"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575" y="218440"/>
            <a:ext cx="7162165" cy="6267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  <a:cs typeface="+mj-lt"/>
              </a:rPr>
              <a:t>SVM – sketch</a:t>
            </a:r>
            <a:r>
              <a:rPr sz="4000" spc="-105" dirty="0">
                <a:solidFill>
                  <a:srgbClr val="000000"/>
                </a:solidFill>
                <a:cs typeface="+mj-lt"/>
              </a:rPr>
              <a:t> </a:t>
            </a:r>
            <a:r>
              <a:rPr sz="4000" dirty="0">
                <a:solidFill>
                  <a:srgbClr val="000000"/>
                </a:solidFill>
                <a:cs typeface="+mj-lt"/>
              </a:rPr>
              <a:t>derivation</a:t>
            </a:r>
            <a:endParaRPr sz="4000">
              <a:cs typeface="+mj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145540"/>
            <a:ext cx="5795645" cy="38677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730" y="1145540"/>
            <a:ext cx="4472940" cy="534924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86410" y="5431790"/>
            <a:ext cx="576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SVM</a:t>
            </a:r>
            <a:r>
              <a:rPr lang="zh-CN" altLang="en-US" b="1"/>
              <a:t> are also called </a:t>
            </a:r>
            <a:r>
              <a:rPr lang="en-US" altLang="zh-CN" b="1"/>
              <a:t>max-Margin Classifer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:cut/>
      </p:transition>
    </mc:Choice>
    <mc:Fallback>
      <p:transition advClick="0">
        <p:cut/>
      </p:transition>
    </mc:Fallback>
  </mc:AlternateContent>
</p:sld>
</file>

<file path=ppt/tags/tag1.xml><?xml version="1.0" encoding="utf-8"?>
<p:tagLst xmlns:p="http://schemas.openxmlformats.org/presentationml/2006/main">
  <p:tag name="KSO_WPP_MARK_KEY" val="a7d979f6-abc2-493a-8e7e-83f93a4ad4b3"/>
  <p:tag name="COMMONDATA" val="eyJoZGlkIjoiNmQzYzc1NDJhNTU2NWQxM2EzMTMwYWUwN2YyYWMyZGMifQ=="/>
  <p:tag name="commondata" val="eyJoZGlkIjoiYTkxZWJlOGNkMTIwMTEyNjRhMWU0MzM1YzQ4ZWMzZ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3271</Words>
  <Application>WPS 演示</Application>
  <PresentationFormat>宽屏</PresentationFormat>
  <Paragraphs>218</Paragraphs>
  <Slides>24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 Light</vt:lpstr>
      <vt:lpstr>Times New Roman</vt:lpstr>
      <vt:lpstr>华文楷体</vt:lpstr>
      <vt:lpstr>Wingdings</vt:lpstr>
      <vt:lpstr>Arial</vt:lpstr>
      <vt:lpstr>等线</vt:lpstr>
      <vt:lpstr>Times New Roman</vt:lpstr>
      <vt:lpstr>Verdana</vt:lpstr>
      <vt:lpstr>Lucida Sans Unicode</vt:lpstr>
      <vt:lpstr>Arial Unicode MS</vt:lpstr>
      <vt:lpstr>黑体</vt:lpstr>
      <vt:lpstr>Arial Black</vt:lpstr>
      <vt:lpstr>Calibri</vt:lpstr>
      <vt:lpstr>Wingdings</vt:lpstr>
      <vt:lpstr>Symbol</vt:lpstr>
      <vt:lpstr>Garamond</vt:lpstr>
      <vt:lpstr>PMingLiU-ExtB</vt:lpstr>
      <vt:lpstr>Office 主题​​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the best w?</vt:lpstr>
      <vt:lpstr>PowerPoint 演示文稿</vt:lpstr>
      <vt:lpstr>SVM – sketch derivation</vt:lpstr>
      <vt:lpstr>SVM – Optimization</vt:lpstr>
      <vt:lpstr>The Optimization Problem Solution</vt:lpstr>
      <vt:lpstr>PowerPoint 演示文稿</vt:lpstr>
      <vt:lpstr>Linear separability again: What is the best w?</vt:lpstr>
      <vt:lpstr>Introduce “slack” variables</vt:lpstr>
      <vt:lpstr>“Soft” margin solution</vt:lpstr>
      <vt:lpstr>“Soft” margin solution</vt:lpstr>
      <vt:lpstr>“Soft” margin 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work</cp:lastModifiedBy>
  <cp:revision>215</cp:revision>
  <dcterms:created xsi:type="dcterms:W3CDTF">2017-03-23T01:58:00Z</dcterms:created>
  <dcterms:modified xsi:type="dcterms:W3CDTF">2023-11-20T13:16:22Z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F9625B0CF721425CAE966A35C7BF232C</vt:lpwstr>
  </property>
</Properties>
</file>